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handoutMasterIdLst>
    <p:handoutMasterId r:id="rId20"/>
  </p:handoutMasterIdLst>
  <p:sldIdLst>
    <p:sldId id="698" r:id="rId2"/>
    <p:sldId id="725" r:id="rId3"/>
    <p:sldId id="723" r:id="rId4"/>
    <p:sldId id="726" r:id="rId5"/>
    <p:sldId id="724" r:id="rId6"/>
    <p:sldId id="727" r:id="rId7"/>
    <p:sldId id="728" r:id="rId8"/>
    <p:sldId id="729" r:id="rId9"/>
    <p:sldId id="730" r:id="rId10"/>
    <p:sldId id="731" r:id="rId11"/>
    <p:sldId id="732" r:id="rId12"/>
    <p:sldId id="733" r:id="rId13"/>
    <p:sldId id="734" r:id="rId14"/>
    <p:sldId id="737" r:id="rId15"/>
    <p:sldId id="736" r:id="rId16"/>
    <p:sldId id="735" r:id="rId17"/>
    <p:sldId id="722" r:id="rId18"/>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C463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288" autoAdjust="0"/>
    <p:restoredTop sz="94615" autoAdjust="0"/>
  </p:normalViewPr>
  <p:slideViewPr>
    <p:cSldViewPr snapToGrid="0">
      <p:cViewPr varScale="1">
        <p:scale>
          <a:sx n="70" d="100"/>
          <a:sy n="70" d="100"/>
        </p:scale>
        <p:origin x="-1152" y="-90"/>
      </p:cViewPr>
      <p:guideLst>
        <p:guide orient="horz" pos="2160"/>
        <p:guide pos="2880"/>
      </p:guideLst>
    </p:cSldViewPr>
  </p:slideViewPr>
  <p:outlineViewPr>
    <p:cViewPr>
      <p:scale>
        <a:sx n="33" d="100"/>
        <a:sy n="33" d="100"/>
      </p:scale>
      <p:origin x="48" y="970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AB22822C-C456-4414-AE06-0587A661ADC6}" type="datetimeFigureOut">
              <a:rPr lang="en-US" smtClean="0"/>
              <a:t>20/4/2019</a:t>
            </a:fld>
            <a:endParaRPr lang="en-US"/>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E4C5F2FF-A11B-4B29-8F2C-663B5EFFB184}" type="slidenum">
              <a:rPr lang="en-US" smtClean="0"/>
              <a:t>‹#›</a:t>
            </a:fld>
            <a:endParaRPr lang="en-US"/>
          </a:p>
        </p:txBody>
      </p:sp>
    </p:spTree>
    <p:extLst>
      <p:ext uri="{BB962C8B-B14F-4D97-AF65-F5344CB8AC3E}">
        <p14:creationId xmlns:p14="http://schemas.microsoft.com/office/powerpoint/2010/main" val="31619215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EC0EEF1-3FD8-4BFA-9B1F-421C87812FCC}" type="datetimeFigureOut">
              <a:rPr lang="en-US" smtClean="0"/>
              <a:pPr/>
              <a:t>20/4/2019</a:t>
            </a:fld>
            <a:endParaRPr lang="en-US"/>
          </a:p>
        </p:txBody>
      </p:sp>
      <p:sp>
        <p:nvSpPr>
          <p:cNvPr id="4" name="Slide Image Placeholder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6BABA33-8F8C-49CF-B59B-65B630054CB3}" type="slidenum">
              <a:rPr lang="en-US" smtClean="0"/>
              <a:pPr/>
              <a:t>‹#›</a:t>
            </a:fld>
            <a:endParaRPr lang="en-US"/>
          </a:p>
        </p:txBody>
      </p:sp>
    </p:spTree>
    <p:extLst>
      <p:ext uri="{BB962C8B-B14F-4D97-AF65-F5344CB8AC3E}">
        <p14:creationId xmlns:p14="http://schemas.microsoft.com/office/powerpoint/2010/main" val="3297442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167673" y="2575408"/>
            <a:ext cx="3516640"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0" name="Group 39"/>
          <p:cNvGrpSpPr/>
          <p:nvPr/>
        </p:nvGrpSpPr>
        <p:grpSpPr>
          <a:xfrm rot="18988672">
            <a:off x="51418" y="189622"/>
            <a:ext cx="387923"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49" name="Freeform 500"/>
          <p:cNvSpPr>
            <a:spLocks/>
          </p:cNvSpPr>
          <p:nvPr/>
        </p:nvSpPr>
        <p:spPr bwMode="auto">
          <a:xfrm>
            <a:off x="2463242" y="4664179"/>
            <a:ext cx="6677183"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68580" tIns="34290" rIns="68580" bIns="34290" numCol="1" anchor="t" anchorCtr="0" compatLnSpc="1">
            <a:prstTxWarp prst="textNoShape">
              <a:avLst/>
            </a:prstTxWarp>
          </a:bodyPr>
          <a:lstStyle/>
          <a:p>
            <a:endParaRPr sz="1350"/>
          </a:p>
        </p:txBody>
      </p:sp>
      <p:grpSp>
        <p:nvGrpSpPr>
          <p:cNvPr id="50" name="Group 49"/>
          <p:cNvGrpSpPr/>
          <p:nvPr/>
        </p:nvGrpSpPr>
        <p:grpSpPr>
          <a:xfrm>
            <a:off x="8575623" y="6542"/>
            <a:ext cx="509347"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59" name="Freeform 413"/>
          <p:cNvSpPr>
            <a:spLocks/>
          </p:cNvSpPr>
          <p:nvPr/>
        </p:nvSpPr>
        <p:spPr bwMode="auto">
          <a:xfrm>
            <a:off x="-17524" y="3007512"/>
            <a:ext cx="9141714"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60" name="Freeform 414"/>
          <p:cNvSpPr>
            <a:spLocks/>
          </p:cNvSpPr>
          <p:nvPr/>
        </p:nvSpPr>
        <p:spPr bwMode="auto">
          <a:xfrm>
            <a:off x="-17524" y="3324747"/>
            <a:ext cx="9141714"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61" name="Group 5"/>
          <p:cNvGrpSpPr>
            <a:grpSpLocks noChangeAspect="1"/>
          </p:cNvGrpSpPr>
          <p:nvPr/>
        </p:nvGrpSpPr>
        <p:grpSpPr bwMode="auto">
          <a:xfrm>
            <a:off x="-1140" y="854146"/>
            <a:ext cx="1411106"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1" name="Group 33"/>
          <p:cNvGrpSpPr>
            <a:grpSpLocks noChangeAspect="1"/>
          </p:cNvGrpSpPr>
          <p:nvPr/>
        </p:nvGrpSpPr>
        <p:grpSpPr bwMode="auto">
          <a:xfrm>
            <a:off x="1286241" y="4544219"/>
            <a:ext cx="1404951"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7" name="Group 43"/>
          <p:cNvGrpSpPr>
            <a:grpSpLocks noChangeAspect="1"/>
          </p:cNvGrpSpPr>
          <p:nvPr/>
        </p:nvGrpSpPr>
        <p:grpSpPr bwMode="auto">
          <a:xfrm>
            <a:off x="876300" y="5011047"/>
            <a:ext cx="1122760"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4" name="Group 93"/>
          <p:cNvGrpSpPr/>
          <p:nvPr/>
        </p:nvGrpSpPr>
        <p:grpSpPr>
          <a:xfrm>
            <a:off x="-16478" y="4350236"/>
            <a:ext cx="1272587"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9" name="Group 43"/>
          <p:cNvGrpSpPr>
            <a:grpSpLocks noChangeAspect="1"/>
          </p:cNvGrpSpPr>
          <p:nvPr/>
        </p:nvGrpSpPr>
        <p:grpSpPr bwMode="auto">
          <a:xfrm>
            <a:off x="2183502" y="4572471"/>
            <a:ext cx="1387874"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06" name="Group 105"/>
          <p:cNvGrpSpPr/>
          <p:nvPr/>
        </p:nvGrpSpPr>
        <p:grpSpPr>
          <a:xfrm rot="1576354">
            <a:off x="8344344" y="2895976"/>
            <a:ext cx="772642"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115" name="Freeform 8"/>
          <p:cNvSpPr>
            <a:spLocks/>
          </p:cNvSpPr>
          <p:nvPr/>
        </p:nvSpPr>
        <p:spPr bwMode="auto">
          <a:xfrm>
            <a:off x="3031996" y="5351894"/>
            <a:ext cx="261938"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116" name="Freeform 115"/>
          <p:cNvSpPr/>
          <p:nvPr/>
        </p:nvSpPr>
        <p:spPr>
          <a:xfrm>
            <a:off x="-21175" y="3533670"/>
            <a:ext cx="9104588"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350"/>
          </a:p>
        </p:txBody>
      </p:sp>
      <p:grpSp>
        <p:nvGrpSpPr>
          <p:cNvPr id="117" name="Group 116"/>
          <p:cNvGrpSpPr/>
          <p:nvPr/>
        </p:nvGrpSpPr>
        <p:grpSpPr>
          <a:xfrm rot="198573">
            <a:off x="899456" y="2684219"/>
            <a:ext cx="1616019"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grpSp>
      <p:grpSp>
        <p:nvGrpSpPr>
          <p:cNvPr id="146" name="Group 5"/>
          <p:cNvGrpSpPr>
            <a:grpSpLocks noChangeAspect="1"/>
          </p:cNvGrpSpPr>
          <p:nvPr/>
        </p:nvGrpSpPr>
        <p:grpSpPr bwMode="auto">
          <a:xfrm>
            <a:off x="6875516" y="4138361"/>
            <a:ext cx="2267293"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1" name="Group 64"/>
          <p:cNvGrpSpPr>
            <a:grpSpLocks noChangeAspect="1"/>
          </p:cNvGrpSpPr>
          <p:nvPr/>
        </p:nvGrpSpPr>
        <p:grpSpPr bwMode="auto">
          <a:xfrm rot="12827499" flipH="1">
            <a:off x="8520313" y="2338535"/>
            <a:ext cx="362814"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ctrTitle"/>
          </p:nvPr>
        </p:nvSpPr>
        <p:spPr>
          <a:xfrm>
            <a:off x="2010966" y="165020"/>
            <a:ext cx="7020314" cy="2263258"/>
          </a:xfrm>
        </p:spPr>
        <p:txBody>
          <a:bodyPr anchor="b">
            <a:normAutofit/>
          </a:bodyPr>
          <a:lstStyle>
            <a:lvl1pPr algn="ctr">
              <a:defRPr sz="4950"/>
            </a:lvl1pPr>
          </a:lstStyle>
          <a:p>
            <a:r>
              <a:rPr lang="en-US" smtClean="0"/>
              <a:t>Click to edit Master title style</a:t>
            </a:r>
            <a:endParaRPr/>
          </a:p>
        </p:txBody>
      </p:sp>
      <p:sp>
        <p:nvSpPr>
          <p:cNvPr id="3" name="Subtitle 2"/>
          <p:cNvSpPr>
            <a:spLocks noGrp="1"/>
          </p:cNvSpPr>
          <p:nvPr>
            <p:ph type="subTitle" idx="1"/>
          </p:nvPr>
        </p:nvSpPr>
        <p:spPr>
          <a:xfrm>
            <a:off x="2927497" y="2476917"/>
            <a:ext cx="5187252" cy="1771600"/>
          </a:xfrm>
        </p:spPr>
        <p:txBody>
          <a:bodyPr>
            <a:normAutofit/>
          </a:bodyPr>
          <a:lstStyle>
            <a:lvl1pPr marL="0" indent="0" algn="ctr">
              <a:spcBef>
                <a:spcPts val="0"/>
              </a:spcBef>
              <a:buNone/>
              <a:defRPr sz="3600" cap="none" baseline="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a:p>
        </p:txBody>
      </p:sp>
    </p:spTree>
    <p:extLst>
      <p:ext uri="{BB962C8B-B14F-4D97-AF65-F5344CB8AC3E}">
        <p14:creationId xmlns:p14="http://schemas.microsoft.com/office/powerpoint/2010/main" val="190230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20/4/2019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4217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3000" y="1485900"/>
            <a:ext cx="6858001" cy="2933700"/>
          </a:xfrm>
        </p:spPr>
        <p:txBody>
          <a:bodyPr anchor="b">
            <a:normAutofit/>
          </a:bodyPr>
          <a:lstStyle>
            <a:lvl1pPr algn="l">
              <a:defRPr sz="3900" b="0"/>
            </a:lvl1pPr>
          </a:lstStyle>
          <a:p>
            <a:r>
              <a:rPr lang="en-US" smtClean="0"/>
              <a:t>Click to edit Master title style</a:t>
            </a:r>
            <a:endParaRPr/>
          </a:p>
        </p:txBody>
      </p:sp>
      <p:sp>
        <p:nvSpPr>
          <p:cNvPr id="3" name="Text Placeholder 2"/>
          <p:cNvSpPr>
            <a:spLocks noGrp="1"/>
          </p:cNvSpPr>
          <p:nvPr>
            <p:ph type="body" idx="1"/>
          </p:nvPr>
        </p:nvSpPr>
        <p:spPr>
          <a:xfrm>
            <a:off x="1141810" y="4454034"/>
            <a:ext cx="6858000" cy="1184766"/>
          </a:xfrm>
        </p:spPr>
        <p:txBody>
          <a:bodyPr anchor="t">
            <a:normAutofit/>
          </a:bodyPr>
          <a:lstStyle>
            <a:lvl1pPr marL="0" indent="0" algn="l">
              <a:spcBef>
                <a:spcPts val="0"/>
              </a:spcBef>
              <a:buNone/>
              <a:defRPr sz="1800" cap="none" baseline="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14ADD0-1074-446D-BD4E-C5F6DBE742F4}" type="datetimeFigureOut">
              <a:rPr lang="en-US" smtClean="0"/>
              <a:pPr/>
              <a:t>20/4/2019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54101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6429"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32877"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14ADD0-1074-446D-BD4E-C5F6DBE742F4}" type="datetimeFigureOut">
              <a:rPr lang="en-US" smtClean="0"/>
              <a:pPr/>
              <a:t>20/4/2019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823368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6429"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146429"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32877"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32877"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14ADD0-1074-446D-BD4E-C5F6DBE742F4}" type="datetimeFigureOut">
              <a:rPr lang="en-US" smtClean="0"/>
              <a:pPr/>
              <a:t>20/4/2019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0895C8-5CE9-41DB-AC56-9DBE35E21820}"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348556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6482633" y="3888585"/>
            <a:ext cx="159761"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7" name="Freeform 50"/>
          <p:cNvSpPr>
            <a:spLocks/>
          </p:cNvSpPr>
          <p:nvPr/>
        </p:nvSpPr>
        <p:spPr bwMode="auto">
          <a:xfrm>
            <a:off x="5085159" y="4191000"/>
            <a:ext cx="405747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94" y="4572001"/>
            <a:ext cx="8561457"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grpSp>
        <p:nvGrpSpPr>
          <p:cNvPr id="9" name="Group 69"/>
          <p:cNvGrpSpPr>
            <a:grpSpLocks noChangeAspect="1"/>
          </p:cNvGrpSpPr>
          <p:nvPr/>
        </p:nvGrpSpPr>
        <p:grpSpPr bwMode="auto">
          <a:xfrm flipH="1">
            <a:off x="7299178" y="958654"/>
            <a:ext cx="1050614"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3" name="Group 69"/>
          <p:cNvGrpSpPr>
            <a:grpSpLocks noChangeAspect="1"/>
          </p:cNvGrpSpPr>
          <p:nvPr/>
        </p:nvGrpSpPr>
        <p:grpSpPr bwMode="auto">
          <a:xfrm>
            <a:off x="8171259" y="1248597"/>
            <a:ext cx="941097"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7" name="Group 69"/>
          <p:cNvGrpSpPr>
            <a:grpSpLocks noChangeAspect="1"/>
          </p:cNvGrpSpPr>
          <p:nvPr/>
        </p:nvGrpSpPr>
        <p:grpSpPr bwMode="auto">
          <a:xfrm>
            <a:off x="6815590" y="2736977"/>
            <a:ext cx="679655"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0" name="Group 50"/>
          <p:cNvGrpSpPr>
            <a:grpSpLocks noChangeAspect="1"/>
          </p:cNvGrpSpPr>
          <p:nvPr/>
        </p:nvGrpSpPr>
        <p:grpSpPr bwMode="auto">
          <a:xfrm>
            <a:off x="7885509" y="2438401"/>
            <a:ext cx="1113762"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89" name="Group 5"/>
          <p:cNvGrpSpPr>
            <a:grpSpLocks noChangeAspect="1"/>
          </p:cNvGrpSpPr>
          <p:nvPr/>
        </p:nvGrpSpPr>
        <p:grpSpPr bwMode="auto">
          <a:xfrm>
            <a:off x="5991045" y="2988646"/>
            <a:ext cx="1829681"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310" name="Freeform 52"/>
          <p:cNvSpPr>
            <a:spLocks/>
          </p:cNvSpPr>
          <p:nvPr/>
        </p:nvSpPr>
        <p:spPr bwMode="auto">
          <a:xfrm>
            <a:off x="1" y="5181601"/>
            <a:ext cx="8372756"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311" name="Group 29"/>
          <p:cNvGrpSpPr>
            <a:grpSpLocks noChangeAspect="1"/>
          </p:cNvGrpSpPr>
          <p:nvPr/>
        </p:nvGrpSpPr>
        <p:grpSpPr bwMode="auto">
          <a:xfrm flipH="1">
            <a:off x="6893653" y="4800600"/>
            <a:ext cx="2249156"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8" name="Group 347"/>
          <p:cNvGrpSpPr/>
          <p:nvPr/>
        </p:nvGrpSpPr>
        <p:grpSpPr>
          <a:xfrm>
            <a:off x="-1191" y="3799402"/>
            <a:ext cx="3289808"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grpSp>
        <p:nvGrpSpPr>
          <p:cNvPr id="422" name="Group 52"/>
          <p:cNvGrpSpPr>
            <a:grpSpLocks noChangeAspect="1"/>
          </p:cNvGrpSpPr>
          <p:nvPr/>
        </p:nvGrpSpPr>
        <p:grpSpPr bwMode="auto">
          <a:xfrm rot="19948164">
            <a:off x="276934" y="506292"/>
            <a:ext cx="669674"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1" name="Group 52"/>
          <p:cNvGrpSpPr>
            <a:grpSpLocks noChangeAspect="1"/>
          </p:cNvGrpSpPr>
          <p:nvPr/>
        </p:nvGrpSpPr>
        <p:grpSpPr bwMode="auto">
          <a:xfrm rot="5825446">
            <a:off x="8675798" y="452755"/>
            <a:ext cx="408172" cy="350313"/>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40" name="Group 66"/>
          <p:cNvGrpSpPr>
            <a:grpSpLocks noChangeAspect="1"/>
          </p:cNvGrpSpPr>
          <p:nvPr/>
        </p:nvGrpSpPr>
        <p:grpSpPr bwMode="auto">
          <a:xfrm>
            <a:off x="17578" y="3048994"/>
            <a:ext cx="291131"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title"/>
          </p:nvPr>
        </p:nvSpPr>
        <p:spPr>
          <a:xfrm>
            <a:off x="1526178" y="828877"/>
            <a:ext cx="4543914" cy="3507549"/>
          </a:xfrm>
        </p:spPr>
        <p:txBody>
          <a:bodyPr anchor="ctr">
            <a:normAutofit/>
          </a:bodyPr>
          <a:lstStyle>
            <a:lvl1pPr algn="ctr">
              <a:defRPr sz="4500"/>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8A14ADD0-1074-446D-BD4E-C5F6DBE742F4}" type="datetimeFigureOut">
              <a:rPr lang="en-US" smtClean="0"/>
              <a:pPr/>
              <a:t>20/4/2019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48293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ADD0-1074-446D-BD4E-C5F6DBE742F4}" type="datetimeFigureOut">
              <a:rPr lang="en-US" smtClean="0"/>
              <a:pPr/>
              <a:t>20/4/2019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171682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Content Placeholder 2"/>
          <p:cNvSpPr>
            <a:spLocks noGrp="1"/>
          </p:cNvSpPr>
          <p:nvPr>
            <p:ph idx="1"/>
          </p:nvPr>
        </p:nvSpPr>
        <p:spPr>
          <a:xfrm>
            <a:off x="3360420" y="457200"/>
            <a:ext cx="5006340" cy="59436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20/4/2019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047644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Picture Placeholder 2"/>
          <p:cNvSpPr>
            <a:spLocks noGrp="1"/>
          </p:cNvSpPr>
          <p:nvPr>
            <p:ph type="pic" idx="1"/>
          </p:nvPr>
        </p:nvSpPr>
        <p:spPr>
          <a:xfrm>
            <a:off x="3360420" y="457200"/>
            <a:ext cx="5006340" cy="5943600"/>
          </a:xfrm>
          <a:solidFill>
            <a:schemeClr val="bg1">
              <a:lumMod val="95000"/>
            </a:schemeClr>
          </a:solidFill>
        </p:spPr>
        <p:txBody>
          <a:bodyPr>
            <a:normAutofit/>
          </a:bodyPr>
          <a:lstStyle>
            <a:lvl1pPr marL="0" indent="0" algn="ctr">
              <a:buNone/>
              <a:defRPr sz="15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20/4/2019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8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20/4/2019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103680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92667"/>
            <a:ext cx="1971675" cy="557953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28650" y="592667"/>
            <a:ext cx="5800725" cy="55795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20/4/2019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46742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6571059" y="5521528"/>
            <a:ext cx="257157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1" y="5652179"/>
            <a:ext cx="8561363"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9" name="Freeform 51"/>
          <p:cNvSpPr>
            <a:spLocks/>
          </p:cNvSpPr>
          <p:nvPr/>
        </p:nvSpPr>
        <p:spPr bwMode="auto">
          <a:xfrm>
            <a:off x="-10311" y="5865036"/>
            <a:ext cx="8561363"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10" name="Group 66"/>
          <p:cNvGrpSpPr>
            <a:grpSpLocks noChangeAspect="1"/>
          </p:cNvGrpSpPr>
          <p:nvPr/>
        </p:nvGrpSpPr>
        <p:grpSpPr bwMode="auto">
          <a:xfrm>
            <a:off x="8735766" y="947577"/>
            <a:ext cx="319984"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9" name="Group 18"/>
          <p:cNvGrpSpPr/>
          <p:nvPr/>
        </p:nvGrpSpPr>
        <p:grpSpPr>
          <a:xfrm>
            <a:off x="8481696" y="6212029"/>
            <a:ext cx="656603"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 name="Group 5"/>
          <p:cNvGrpSpPr>
            <a:grpSpLocks noChangeAspect="1"/>
          </p:cNvGrpSpPr>
          <p:nvPr/>
        </p:nvGrpSpPr>
        <p:grpSpPr bwMode="auto">
          <a:xfrm>
            <a:off x="1831" y="2873890"/>
            <a:ext cx="447921"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 name="Group 16"/>
          <p:cNvGrpSpPr>
            <a:grpSpLocks noChangeAspect="1"/>
          </p:cNvGrpSpPr>
          <p:nvPr/>
        </p:nvGrpSpPr>
        <p:grpSpPr bwMode="auto">
          <a:xfrm>
            <a:off x="104629" y="-13010"/>
            <a:ext cx="1037180"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 name="Group 28"/>
          <p:cNvGrpSpPr>
            <a:grpSpLocks noChangeAspect="1"/>
          </p:cNvGrpSpPr>
          <p:nvPr/>
        </p:nvGrpSpPr>
        <p:grpSpPr bwMode="auto">
          <a:xfrm>
            <a:off x="0" y="5007562"/>
            <a:ext cx="515890"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52" name="Group 52"/>
          <p:cNvGrpSpPr>
            <a:grpSpLocks noChangeAspect="1"/>
          </p:cNvGrpSpPr>
          <p:nvPr/>
        </p:nvGrpSpPr>
        <p:grpSpPr bwMode="auto">
          <a:xfrm rot="19948164">
            <a:off x="8357436" y="105148"/>
            <a:ext cx="506303"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61" name="Group 64"/>
          <p:cNvGrpSpPr>
            <a:grpSpLocks noChangeAspect="1"/>
          </p:cNvGrpSpPr>
          <p:nvPr/>
        </p:nvGrpSpPr>
        <p:grpSpPr bwMode="auto">
          <a:xfrm flipH="1">
            <a:off x="8086999" y="2958793"/>
            <a:ext cx="77118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Placeholder 1"/>
          <p:cNvSpPr>
            <a:spLocks noGrp="1"/>
          </p:cNvSpPr>
          <p:nvPr>
            <p:ph type="title"/>
          </p:nvPr>
        </p:nvSpPr>
        <p:spPr>
          <a:xfrm>
            <a:off x="1143000" y="78910"/>
            <a:ext cx="6850298" cy="1233424"/>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46429" y="1485901"/>
            <a:ext cx="6851142" cy="41529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656832" y="6601968"/>
            <a:ext cx="720090" cy="237744"/>
          </a:xfrm>
          <a:prstGeom prst="rect">
            <a:avLst/>
          </a:prstGeom>
        </p:spPr>
        <p:txBody>
          <a:bodyPr vert="horz" lIns="91440" tIns="45720" rIns="91440" bIns="45720" rtlCol="0" anchor="ctr"/>
          <a:lstStyle>
            <a:lvl1pPr algn="r">
              <a:defRPr sz="600">
                <a:solidFill>
                  <a:schemeClr val="tx1"/>
                </a:solidFill>
              </a:defRPr>
            </a:lvl1pPr>
          </a:lstStyle>
          <a:p>
            <a:fld id="{8A14ADD0-1074-446D-BD4E-C5F6DBE742F4}" type="datetimeFigureOut">
              <a:rPr lang="en-US" smtClean="0"/>
              <a:pPr/>
              <a:t>20/4/2019</a:t>
            </a:fld>
            <a:endParaRPr lang="en-US"/>
          </a:p>
        </p:txBody>
      </p:sp>
      <p:sp>
        <p:nvSpPr>
          <p:cNvPr id="5" name="Footer Placeholder 4"/>
          <p:cNvSpPr>
            <a:spLocks noGrp="1"/>
          </p:cNvSpPr>
          <p:nvPr>
            <p:ph type="ftr" sz="quarter" idx="3"/>
          </p:nvPr>
        </p:nvSpPr>
        <p:spPr>
          <a:xfrm>
            <a:off x="1141809" y="6601968"/>
            <a:ext cx="5233845" cy="237744"/>
          </a:xfrm>
          <a:prstGeom prst="rect">
            <a:avLst/>
          </a:prstGeom>
        </p:spPr>
        <p:txBody>
          <a:bodyPr vert="horz" lIns="91440" tIns="45720" rIns="91440" bIns="45720" rtlCol="0" anchor="ctr"/>
          <a:lstStyle>
            <a:lvl1pPr algn="l">
              <a:defRPr sz="600" cap="none" baseline="0">
                <a:solidFill>
                  <a:schemeClr val="tx1"/>
                </a:solidFill>
              </a:defRPr>
            </a:lvl1pPr>
          </a:lstStyle>
          <a:p>
            <a:endParaRPr lang="en-US"/>
          </a:p>
        </p:txBody>
      </p:sp>
      <p:sp>
        <p:nvSpPr>
          <p:cNvPr id="6" name="Slide Number Placeholder 5"/>
          <p:cNvSpPr>
            <a:spLocks noGrp="1"/>
          </p:cNvSpPr>
          <p:nvPr>
            <p:ph type="sldNum" sz="quarter" idx="4"/>
          </p:nvPr>
        </p:nvSpPr>
        <p:spPr>
          <a:xfrm>
            <a:off x="7517511" y="6601968"/>
            <a:ext cx="480060" cy="237744"/>
          </a:xfrm>
          <a:prstGeom prst="rect">
            <a:avLst/>
          </a:prstGeom>
        </p:spPr>
        <p:txBody>
          <a:bodyPr vert="horz" lIns="91440" tIns="45720" rIns="91440" bIns="45720" rtlCol="0" anchor="ctr"/>
          <a:lstStyle>
            <a:lvl1pPr algn="r">
              <a:defRPr sz="600">
                <a:solidFill>
                  <a:schemeClr val="tx1"/>
                </a:solidFill>
              </a:defRPr>
            </a:lvl1pPr>
          </a:lstStyle>
          <a:p>
            <a:fld id="{5F0895C8-5CE9-41DB-AC56-9DBE35E21820}" type="slidenum">
              <a:rPr lang="en-US" smtClean="0"/>
              <a:pPr/>
              <a:t>‹#›</a:t>
            </a:fld>
            <a:endParaRPr lang="en-US"/>
          </a:p>
        </p:txBody>
      </p:sp>
    </p:spTree>
    <p:extLst>
      <p:ext uri="{BB962C8B-B14F-4D97-AF65-F5344CB8AC3E}">
        <p14:creationId xmlns:p14="http://schemas.microsoft.com/office/powerpoint/2010/main" val="11922382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marL="0" indent="0" algn="l" defTabSz="685800" rtl="0" eaLnBrk="1" latinLnBrk="0" hangingPunct="1">
        <a:lnSpc>
          <a:spcPct val="90000"/>
        </a:lnSpc>
        <a:spcBef>
          <a:spcPct val="0"/>
        </a:spcBef>
        <a:buFont typeface="Arial" pitchFamily="34" charset="0"/>
        <a:buNone/>
        <a:defRPr sz="2550" kern="1200">
          <a:solidFill>
            <a:schemeClr val="tx1"/>
          </a:solidFill>
          <a:latin typeface="+mj-lt"/>
          <a:ea typeface="+mj-ea"/>
          <a:cs typeface="+mj-cs"/>
        </a:defRPr>
      </a:lvl1pPr>
    </p:titleStyle>
    <p:bodyStyle>
      <a:lvl1pPr marL="205740" indent="-171450" algn="l" defTabSz="685800" rtl="0" eaLnBrk="1" latinLnBrk="0" hangingPunct="1">
        <a:lnSpc>
          <a:spcPct val="100000"/>
        </a:lnSpc>
        <a:spcBef>
          <a:spcPts val="1350"/>
        </a:spcBef>
        <a:buClr>
          <a:schemeClr val="tx1">
            <a:lumMod val="75000"/>
            <a:lumOff val="25000"/>
          </a:schemeClr>
        </a:buClr>
        <a:buSzPct val="100000"/>
        <a:buFont typeface="Arial" pitchFamily="34" charset="0"/>
        <a:buChar char="•"/>
        <a:defRPr sz="1500" kern="1200">
          <a:solidFill>
            <a:schemeClr val="tx1"/>
          </a:solidFill>
          <a:latin typeface="+mn-lt"/>
          <a:ea typeface="+mn-ea"/>
          <a:cs typeface="+mn-cs"/>
        </a:defRPr>
      </a:lvl1pPr>
      <a:lvl2pPr marL="445770" indent="-171450" algn="l" defTabSz="685800" rtl="0" eaLnBrk="1" latinLnBrk="0" hangingPunct="1">
        <a:lnSpc>
          <a:spcPct val="100000"/>
        </a:lnSpc>
        <a:spcBef>
          <a:spcPts val="750"/>
        </a:spcBef>
        <a:buClr>
          <a:schemeClr val="tx1">
            <a:lumMod val="75000"/>
            <a:lumOff val="25000"/>
          </a:schemeClr>
        </a:buClr>
        <a:buSzPct val="100000"/>
        <a:buFont typeface="Arial" pitchFamily="34" charset="0"/>
        <a:buChar char="•"/>
        <a:defRPr sz="1350" kern="1200">
          <a:solidFill>
            <a:schemeClr val="tx1"/>
          </a:solidFill>
          <a:latin typeface="+mn-lt"/>
          <a:ea typeface="+mn-ea"/>
          <a:cs typeface="+mn-cs"/>
        </a:defRPr>
      </a:lvl2pPr>
      <a:lvl3pPr marL="68580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200" kern="1200">
          <a:solidFill>
            <a:schemeClr val="tx1"/>
          </a:solidFill>
          <a:latin typeface="+mn-lt"/>
          <a:ea typeface="+mn-ea"/>
          <a:cs typeface="+mn-cs"/>
        </a:defRPr>
      </a:lvl3pPr>
      <a:lvl4pPr marL="92583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4pPr>
      <a:lvl5pPr marL="116586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6870" y="1624085"/>
            <a:ext cx="8079458" cy="4844954"/>
          </a:xfrm>
        </p:spPr>
        <p:txBody>
          <a:bodyPr>
            <a:normAutofit/>
          </a:bodyPr>
          <a:lstStyle/>
          <a:p>
            <a:pPr marL="34290" indent="0" algn="ctr">
              <a:buNone/>
            </a:pPr>
            <a:endParaRPr lang="en-US" sz="1000" b="1" dirty="0"/>
          </a:p>
          <a:p>
            <a:pPr marL="34290" indent="0" algn="ctr">
              <a:buNone/>
            </a:pPr>
            <a:r>
              <a:rPr lang="en-US" sz="4000" b="1" smtClean="0">
                <a:solidFill>
                  <a:srgbClr val="0000CC"/>
                </a:solidFill>
                <a:latin typeface="Times New Roman" pitchFamily="18" charset="0"/>
                <a:cs typeface="Times New Roman" pitchFamily="18" charset="0"/>
              </a:rPr>
              <a:t>TRÂN TRỌNG CHÀO ĐÓN </a:t>
            </a:r>
          </a:p>
          <a:p>
            <a:pPr marL="34290" indent="0" algn="ctr">
              <a:buNone/>
            </a:pPr>
            <a:r>
              <a:rPr lang="en-US" sz="4000" b="1" smtClean="0">
                <a:solidFill>
                  <a:srgbClr val="0000CC"/>
                </a:solidFill>
                <a:latin typeface="Times New Roman" pitchFamily="18" charset="0"/>
                <a:cs typeface="Times New Roman" pitchFamily="18" charset="0"/>
              </a:rPr>
              <a:t>QUÝ </a:t>
            </a:r>
            <a:r>
              <a:rPr lang="en-US" sz="4000" b="1" dirty="0">
                <a:solidFill>
                  <a:srgbClr val="0000CC"/>
                </a:solidFill>
                <a:latin typeface="Times New Roman" pitchFamily="18" charset="0"/>
                <a:cs typeface="Times New Roman" pitchFamily="18" charset="0"/>
              </a:rPr>
              <a:t>PHỤ HUYNH HỌC SINH </a:t>
            </a:r>
            <a:endParaRPr lang="en-US" sz="4000" b="1" dirty="0" smtClean="0">
              <a:solidFill>
                <a:srgbClr val="0000CC"/>
              </a:solidFill>
              <a:latin typeface="Times New Roman" pitchFamily="18" charset="0"/>
              <a:cs typeface="Times New Roman" pitchFamily="18" charset="0"/>
            </a:endParaRPr>
          </a:p>
          <a:p>
            <a:pPr marL="34290" indent="0" algn="ctr">
              <a:buNone/>
            </a:pPr>
            <a:r>
              <a:rPr lang="en-US" sz="4000" b="1" smtClean="0">
                <a:solidFill>
                  <a:srgbClr val="0000CC"/>
                </a:solidFill>
                <a:latin typeface="Times New Roman" pitchFamily="18" charset="0"/>
                <a:cs typeface="Times New Roman" pitchFamily="18" charset="0"/>
              </a:rPr>
              <a:t>LỚP 18T4  - ANM1</a:t>
            </a:r>
            <a:endParaRPr lang="en-US" sz="4000" dirty="0">
              <a:solidFill>
                <a:srgbClr val="0000CC"/>
              </a:solidFill>
              <a:latin typeface="Times New Roman" pitchFamily="18" charset="0"/>
              <a:cs typeface="Times New Roman" pitchFamily="18" charset="0"/>
            </a:endParaRPr>
          </a:p>
          <a:p>
            <a:pPr marL="34290" indent="0" algn="ctr">
              <a:buNone/>
            </a:pPr>
            <a:endParaRPr lang="en-US" sz="4000" b="1" smtClean="0">
              <a:solidFill>
                <a:srgbClr val="0000CC"/>
              </a:solidFill>
              <a:latin typeface="Times New Roman" pitchFamily="18" charset="0"/>
              <a:cs typeface="Times New Roman" pitchFamily="18" charset="0"/>
            </a:endParaRPr>
          </a:p>
          <a:p>
            <a:pPr marL="34290" indent="0" algn="ctr">
              <a:buNone/>
            </a:pPr>
            <a:r>
              <a:rPr lang="en-US" sz="4000" b="1" smtClean="0">
                <a:solidFill>
                  <a:srgbClr val="0000CC"/>
                </a:solidFill>
                <a:latin typeface="Times New Roman" pitchFamily="18" charset="0"/>
                <a:cs typeface="Times New Roman" pitchFamily="18" charset="0"/>
              </a:rPr>
              <a:t>NGÀY </a:t>
            </a:r>
            <a:r>
              <a:rPr lang="en-US" sz="4000" b="1" dirty="0">
                <a:solidFill>
                  <a:srgbClr val="0000CC"/>
                </a:solidFill>
                <a:latin typeface="Times New Roman" pitchFamily="18" charset="0"/>
                <a:cs typeface="Times New Roman" pitchFamily="18" charset="0"/>
              </a:rPr>
              <a:t>21/4/2019</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29646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smtClean="0">
                <a:solidFill>
                  <a:srgbClr val="0000CC"/>
                </a:solidFill>
              </a:rPr>
              <a:t>CÁCH ĐÁNH GIÁ KẾT QUẢ HỌC TẬP THEO MÔN HỌC</a:t>
            </a:r>
            <a:endParaRPr lang="en-US" sz="4000" b="1">
              <a:solidFill>
                <a:srgbClr val="0000CC"/>
              </a:solidFill>
            </a:endParaRPr>
          </a:p>
        </p:txBody>
      </p:sp>
      <p:sp>
        <p:nvSpPr>
          <p:cNvPr id="4" name="Oval 3"/>
          <p:cNvSpPr/>
          <p:nvPr/>
        </p:nvSpPr>
        <p:spPr>
          <a:xfrm>
            <a:off x="7180998" y="1721311"/>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A</a:t>
            </a:r>
            <a:endParaRPr lang="en-US" sz="2800" b="1">
              <a:solidFill>
                <a:schemeClr val="tx1"/>
              </a:solidFill>
            </a:endParaRPr>
          </a:p>
        </p:txBody>
      </p:sp>
      <p:sp>
        <p:nvSpPr>
          <p:cNvPr id="10" name="Rectangle 9"/>
          <p:cNvSpPr/>
          <p:nvPr/>
        </p:nvSpPr>
        <p:spPr>
          <a:xfrm>
            <a:off x="472459" y="1606885"/>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GIỎI</a:t>
            </a:r>
            <a:endParaRPr lang="en-US" sz="2800">
              <a:solidFill>
                <a:schemeClr val="tx1"/>
              </a:solidFill>
            </a:endParaRPr>
          </a:p>
        </p:txBody>
      </p:sp>
      <p:sp>
        <p:nvSpPr>
          <p:cNvPr id="19" name="Rectangle 18"/>
          <p:cNvSpPr/>
          <p:nvPr/>
        </p:nvSpPr>
        <p:spPr>
          <a:xfrm>
            <a:off x="4629669" y="1653825"/>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8,5 - 10</a:t>
            </a:r>
            <a:endParaRPr lang="en-US" sz="2800">
              <a:solidFill>
                <a:schemeClr val="tx1"/>
              </a:solidFill>
            </a:endParaRPr>
          </a:p>
        </p:txBody>
      </p:sp>
      <p:sp>
        <p:nvSpPr>
          <p:cNvPr id="20" name="Rectangle 19"/>
          <p:cNvSpPr/>
          <p:nvPr/>
        </p:nvSpPr>
        <p:spPr>
          <a:xfrm>
            <a:off x="472459" y="2330058"/>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KHÁ</a:t>
            </a:r>
            <a:endParaRPr lang="en-US" sz="2800">
              <a:solidFill>
                <a:schemeClr val="tx1"/>
              </a:solidFill>
            </a:endParaRPr>
          </a:p>
        </p:txBody>
      </p:sp>
      <p:sp>
        <p:nvSpPr>
          <p:cNvPr id="21" name="Rectangle 20"/>
          <p:cNvSpPr/>
          <p:nvPr/>
        </p:nvSpPr>
        <p:spPr>
          <a:xfrm>
            <a:off x="472459" y="3104854"/>
            <a:ext cx="3583199" cy="954107"/>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a:t>
            </a:r>
            <a:endParaRPr lang="en-US" sz="2800">
              <a:solidFill>
                <a:schemeClr val="tx1"/>
              </a:solidFill>
            </a:endParaRPr>
          </a:p>
        </p:txBody>
      </p:sp>
      <p:sp>
        <p:nvSpPr>
          <p:cNvPr id="22" name="Rectangle 21"/>
          <p:cNvSpPr/>
          <p:nvPr/>
        </p:nvSpPr>
        <p:spPr>
          <a:xfrm>
            <a:off x="472453" y="4311867"/>
            <a:ext cx="3583199" cy="954107"/>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 YẾU</a:t>
            </a:r>
            <a:endParaRPr lang="en-US" sz="2800">
              <a:solidFill>
                <a:schemeClr val="tx1"/>
              </a:solidFill>
            </a:endParaRPr>
          </a:p>
        </p:txBody>
      </p:sp>
      <p:sp>
        <p:nvSpPr>
          <p:cNvPr id="23" name="Rectangle 22"/>
          <p:cNvSpPr/>
          <p:nvPr/>
        </p:nvSpPr>
        <p:spPr>
          <a:xfrm>
            <a:off x="472454" y="5448352"/>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KÉM</a:t>
            </a:r>
            <a:endParaRPr lang="en-US" sz="2800">
              <a:solidFill>
                <a:schemeClr val="tx1"/>
              </a:solidFill>
            </a:endParaRPr>
          </a:p>
        </p:txBody>
      </p:sp>
      <p:sp>
        <p:nvSpPr>
          <p:cNvPr id="26" name="Rectangle 25"/>
          <p:cNvSpPr/>
          <p:nvPr/>
        </p:nvSpPr>
        <p:spPr>
          <a:xfrm>
            <a:off x="4629669" y="2355947"/>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7,0- 8,49</a:t>
            </a:r>
            <a:endParaRPr lang="en-US" sz="2800">
              <a:solidFill>
                <a:schemeClr val="tx1"/>
              </a:solidFill>
            </a:endParaRPr>
          </a:p>
        </p:txBody>
      </p:sp>
      <p:sp>
        <p:nvSpPr>
          <p:cNvPr id="27" name="Rectangle 26"/>
          <p:cNvSpPr/>
          <p:nvPr/>
        </p:nvSpPr>
        <p:spPr>
          <a:xfrm>
            <a:off x="4632746" y="3320297"/>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5,5 – 6,99</a:t>
            </a:r>
            <a:endParaRPr lang="en-US" sz="2800">
              <a:solidFill>
                <a:schemeClr val="tx1"/>
              </a:solidFill>
            </a:endParaRPr>
          </a:p>
        </p:txBody>
      </p:sp>
      <p:sp>
        <p:nvSpPr>
          <p:cNvPr id="28" name="Rectangle 27"/>
          <p:cNvSpPr/>
          <p:nvPr/>
        </p:nvSpPr>
        <p:spPr>
          <a:xfrm>
            <a:off x="4629668" y="4527310"/>
            <a:ext cx="2007687"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4,0 – 5,49</a:t>
            </a:r>
            <a:endParaRPr lang="en-US" sz="2800">
              <a:solidFill>
                <a:schemeClr val="tx1"/>
              </a:solidFill>
            </a:endParaRPr>
          </a:p>
        </p:txBody>
      </p:sp>
      <p:sp>
        <p:nvSpPr>
          <p:cNvPr id="29" name="Rectangle 28"/>
          <p:cNvSpPr/>
          <p:nvPr/>
        </p:nvSpPr>
        <p:spPr>
          <a:xfrm>
            <a:off x="4629669" y="5473600"/>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&lt; 4,0</a:t>
            </a:r>
            <a:endParaRPr lang="en-US" sz="2800">
              <a:solidFill>
                <a:schemeClr val="tx1"/>
              </a:solidFill>
            </a:endParaRPr>
          </a:p>
        </p:txBody>
      </p:sp>
      <p:sp>
        <p:nvSpPr>
          <p:cNvPr id="31" name="Oval 30"/>
          <p:cNvSpPr/>
          <p:nvPr/>
        </p:nvSpPr>
        <p:spPr>
          <a:xfrm>
            <a:off x="7168486" y="2444484"/>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B</a:t>
            </a:r>
            <a:endParaRPr lang="en-US" sz="2800" b="1">
              <a:solidFill>
                <a:schemeClr val="tx1"/>
              </a:solidFill>
            </a:endParaRPr>
          </a:p>
        </p:txBody>
      </p:sp>
      <p:sp>
        <p:nvSpPr>
          <p:cNvPr id="32" name="Oval 31"/>
          <p:cNvSpPr/>
          <p:nvPr/>
        </p:nvSpPr>
        <p:spPr>
          <a:xfrm>
            <a:off x="7168487" y="3434723"/>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C</a:t>
            </a:r>
            <a:endParaRPr lang="en-US" sz="2800" b="1">
              <a:solidFill>
                <a:schemeClr val="tx1"/>
              </a:solidFill>
            </a:endParaRPr>
          </a:p>
        </p:txBody>
      </p:sp>
      <p:sp>
        <p:nvSpPr>
          <p:cNvPr id="33" name="Oval 32"/>
          <p:cNvSpPr/>
          <p:nvPr/>
        </p:nvSpPr>
        <p:spPr>
          <a:xfrm>
            <a:off x="7180997" y="4584523"/>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D</a:t>
            </a:r>
            <a:endParaRPr lang="en-US" sz="2800" b="1">
              <a:solidFill>
                <a:schemeClr val="tx1"/>
              </a:solidFill>
            </a:endParaRPr>
          </a:p>
        </p:txBody>
      </p:sp>
      <p:sp>
        <p:nvSpPr>
          <p:cNvPr id="34" name="Oval 33"/>
          <p:cNvSpPr/>
          <p:nvPr/>
        </p:nvSpPr>
        <p:spPr>
          <a:xfrm>
            <a:off x="7279944" y="5570656"/>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F</a:t>
            </a:r>
            <a:endParaRPr lang="en-US" sz="2800" b="1">
              <a:solidFill>
                <a:schemeClr val="tx1"/>
              </a:solidFill>
            </a:endParaRPr>
          </a:p>
        </p:txBody>
      </p:sp>
    </p:spTree>
    <p:extLst>
      <p:ext uri="{BB962C8B-B14F-4D97-AF65-F5344CB8AC3E}">
        <p14:creationId xmlns:p14="http://schemas.microsoft.com/office/powerpoint/2010/main" val="4015969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0251"/>
            <a:ext cx="6850298" cy="1569492"/>
          </a:xfrm>
        </p:spPr>
        <p:txBody>
          <a:bodyPr>
            <a:normAutofit/>
          </a:bodyPr>
          <a:lstStyle/>
          <a:p>
            <a:pPr algn="ctr"/>
            <a:r>
              <a:rPr lang="en-US" sz="4000" b="1" smtClean="0">
                <a:solidFill>
                  <a:srgbClr val="0000CC"/>
                </a:solidFill>
              </a:rPr>
              <a:t>BÁO CÁO KẾT QUẢ HỌC TẬP HỌC KỲ I</a:t>
            </a:r>
            <a:endParaRPr lang="en-US" sz="4000" b="1">
              <a:solidFill>
                <a:srgbClr val="0000CC"/>
              </a:solidFill>
            </a:endParaRPr>
          </a:p>
        </p:txBody>
      </p:sp>
      <p:sp>
        <p:nvSpPr>
          <p:cNvPr id="4" name="TG_Oval 19"/>
          <p:cNvSpPr/>
          <p:nvPr/>
        </p:nvSpPr>
        <p:spPr>
          <a:xfrm>
            <a:off x="5770129" y="2238029"/>
            <a:ext cx="2756294" cy="3917111"/>
          </a:xfrm>
          <a:prstGeom prst="donut">
            <a:avLst>
              <a:gd name="adj" fmla="val 8811"/>
            </a:avLst>
          </a:prstGeom>
          <a:solidFill>
            <a:srgbClr val="002060"/>
          </a:solidFill>
          <a:ln w="28575" cap="flat" cmpd="sng" algn="ctr">
            <a:solidFill>
              <a:schemeClr val="accent1">
                <a:alpha val="30000"/>
              </a:schemeClr>
            </a:solidFill>
            <a:prstDash val="solid"/>
          </a:ln>
          <a:effectLst>
            <a:outerShdw blurRad="63500" sx="102000" sy="102000" algn="ctr" rotWithShape="0">
              <a:schemeClr val="accent1">
                <a:alpha val="40000"/>
              </a:schemeClr>
            </a:outerShdw>
            <a:reflection blurRad="6350" stA="50000" endA="300" endPos="38500" dist="50800" dir="5400000" sy="-100000" algn="bl" rotWithShape="0"/>
          </a:effectLst>
          <a:scene3d>
            <a:camera prst="orthographicFront"/>
            <a:lightRig rig="glow" dir="t">
              <a:rot lat="0" lon="0" rev="17400000"/>
            </a:lightRig>
          </a:scene3d>
          <a:sp3d prstMaterial="clear">
            <a:bevelT w="558800" h="254000"/>
            <a:contourClr>
              <a:srgbClr val="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r>
              <a:rPr kumimoji="0" lang="en-US" sz="3200" b="1" i="0" u="none" strike="noStrike" kern="0" cap="none" spc="0" normalizeH="0" baseline="0" noProof="0" smtClean="0">
                <a:ln>
                  <a:noFill/>
                </a:ln>
                <a:effectLst/>
                <a:uLnTx/>
                <a:uFillTx/>
                <a:latin typeface="Arial"/>
                <a:ea typeface="+mn-ea"/>
                <a:cs typeface="+mn-cs"/>
              </a:rPr>
              <a:t>TÌNH</a:t>
            </a:r>
            <a:r>
              <a:rPr kumimoji="0" lang="en-US" sz="3200" b="1" i="0" u="none" strike="noStrike" kern="0" cap="none" spc="0" normalizeH="0" noProof="0" smtClean="0">
                <a:ln>
                  <a:noFill/>
                </a:ln>
                <a:effectLst/>
                <a:uLnTx/>
                <a:uFillTx/>
                <a:latin typeface="Arial"/>
                <a:ea typeface="+mn-ea"/>
                <a:cs typeface="+mn-cs"/>
              </a:rPr>
              <a:t> HÌNH HỌC TẬP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smtClean="0">
                <a:ln>
                  <a:noFill/>
                </a:ln>
                <a:effectLst/>
                <a:uLnTx/>
                <a:uFillTx/>
                <a:latin typeface="Arial"/>
                <a:ea typeface="+mn-ea"/>
                <a:cs typeface="+mn-cs"/>
              </a:rPr>
              <a:t>HỌC KỲ I</a:t>
            </a:r>
            <a:endParaRPr kumimoji="0" lang="en-US" sz="3200" b="1" i="0" u="none" strike="noStrike" kern="0" cap="none" spc="0" normalizeH="0" baseline="0" noProof="0">
              <a:ln>
                <a:noFill/>
              </a:ln>
              <a:effectLst/>
              <a:uLnTx/>
              <a:uFillTx/>
              <a:latin typeface="Arial"/>
              <a:ea typeface="+mn-ea"/>
              <a:cs typeface="+mn-cs"/>
            </a:endParaRPr>
          </a:p>
        </p:txBody>
      </p:sp>
      <p:sp>
        <p:nvSpPr>
          <p:cNvPr id="11" name="Oval 10"/>
          <p:cNvSpPr/>
          <p:nvPr/>
        </p:nvSpPr>
        <p:spPr>
          <a:xfrm>
            <a:off x="4694824" y="2442426"/>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rPr>
              <a:t>01</a:t>
            </a:r>
            <a:endParaRPr lang="en-US" sz="3200" b="1">
              <a:solidFill>
                <a:schemeClr val="tx1"/>
              </a:solidFill>
            </a:endParaRPr>
          </a:p>
        </p:txBody>
      </p:sp>
      <p:sp>
        <p:nvSpPr>
          <p:cNvPr id="12" name="Oval 11"/>
          <p:cNvSpPr/>
          <p:nvPr/>
        </p:nvSpPr>
        <p:spPr>
          <a:xfrm>
            <a:off x="4694825" y="3834666"/>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18</a:t>
            </a:r>
            <a:endParaRPr lang="en-US" sz="2800" b="1">
              <a:solidFill>
                <a:schemeClr val="tx1"/>
              </a:solidFill>
            </a:endParaRPr>
          </a:p>
        </p:txBody>
      </p:sp>
      <p:sp>
        <p:nvSpPr>
          <p:cNvPr id="14" name="Rectangle 13"/>
          <p:cNvSpPr/>
          <p:nvPr/>
        </p:nvSpPr>
        <p:spPr>
          <a:xfrm>
            <a:off x="825027" y="2238029"/>
            <a:ext cx="3583199" cy="95410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a:t>
            </a:r>
          </a:p>
          <a:p>
            <a:pPr lvl="0" algn="ctr">
              <a:defRPr/>
            </a:pPr>
            <a:r>
              <a:rPr lang="en-US" sz="2800" b="1" kern="0" smtClean="0">
                <a:latin typeface="Arial"/>
              </a:rPr>
              <a:t>HỌC TẬP  GIỎI</a:t>
            </a:r>
            <a:endParaRPr lang="en-US" sz="2800">
              <a:solidFill>
                <a:schemeClr val="tx1"/>
              </a:solidFill>
            </a:endParaRPr>
          </a:p>
        </p:txBody>
      </p:sp>
      <p:sp>
        <p:nvSpPr>
          <p:cNvPr id="15" name="Rectangle 14"/>
          <p:cNvSpPr/>
          <p:nvPr/>
        </p:nvSpPr>
        <p:spPr>
          <a:xfrm>
            <a:off x="825022" y="3562010"/>
            <a:ext cx="3583199" cy="95410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HỌC TẬP TRUNG BÌNH </a:t>
            </a:r>
            <a:endParaRPr lang="en-US" sz="2800">
              <a:solidFill>
                <a:schemeClr val="tx1"/>
              </a:solidFill>
            </a:endParaRPr>
          </a:p>
        </p:txBody>
      </p:sp>
      <p:sp>
        <p:nvSpPr>
          <p:cNvPr id="16" name="Rectangle 15"/>
          <p:cNvSpPr/>
          <p:nvPr/>
        </p:nvSpPr>
        <p:spPr>
          <a:xfrm>
            <a:off x="825024" y="5043261"/>
            <a:ext cx="3583199" cy="1384995"/>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a:t>
            </a:r>
          </a:p>
          <a:p>
            <a:pPr lvl="0" algn="ctr">
              <a:defRPr/>
            </a:pPr>
            <a:r>
              <a:rPr lang="en-US" sz="2800" b="1" kern="0" smtClean="0">
                <a:latin typeface="Arial"/>
              </a:rPr>
              <a:t>HỌC TẬP </a:t>
            </a:r>
          </a:p>
          <a:p>
            <a:pPr lvl="0" algn="ctr">
              <a:defRPr/>
            </a:pPr>
            <a:r>
              <a:rPr lang="en-US" sz="2800" b="1" kern="0" smtClean="0">
                <a:latin typeface="Arial"/>
              </a:rPr>
              <a:t>TRUNG BÌNH YẾU</a:t>
            </a:r>
            <a:endParaRPr lang="en-US" sz="2800">
              <a:solidFill>
                <a:schemeClr val="tx1"/>
              </a:solidFill>
            </a:endParaRPr>
          </a:p>
        </p:txBody>
      </p:sp>
      <p:sp>
        <p:nvSpPr>
          <p:cNvPr id="17" name="Oval 16"/>
          <p:cNvSpPr/>
          <p:nvPr/>
        </p:nvSpPr>
        <p:spPr>
          <a:xfrm>
            <a:off x="4694827" y="5366427"/>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19</a:t>
            </a:r>
            <a:endParaRPr lang="en-US" sz="2800" b="1">
              <a:solidFill>
                <a:schemeClr val="tx1"/>
              </a:solidFill>
            </a:endParaRPr>
          </a:p>
        </p:txBody>
      </p:sp>
    </p:spTree>
    <p:extLst>
      <p:ext uri="{BB962C8B-B14F-4D97-AF65-F5344CB8AC3E}">
        <p14:creationId xmlns:p14="http://schemas.microsoft.com/office/powerpoint/2010/main" val="1467954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a:solidFill>
                  <a:srgbClr val="0000CC"/>
                </a:solidFill>
              </a:rPr>
              <a:t>CÁCH ĐÁNH GIÁ </a:t>
            </a:r>
            <a:r>
              <a:rPr lang="en-US" sz="4000" b="1">
                <a:solidFill>
                  <a:srgbClr val="0000CC"/>
                </a:solidFill>
              </a:rPr>
              <a:t>KẾT </a:t>
            </a:r>
            <a:r>
              <a:rPr lang="en-US" sz="4000" b="1" smtClean="0">
                <a:solidFill>
                  <a:srgbClr val="0000CC"/>
                </a:solidFill>
              </a:rPr>
              <a:t>QUẢ RÈN LUYỆN</a:t>
            </a:r>
            <a:endParaRPr lang="en-US" sz="4000" b="1"/>
          </a:p>
        </p:txBody>
      </p:sp>
      <p:sp>
        <p:nvSpPr>
          <p:cNvPr id="4" name="Rectangle 3"/>
          <p:cNvSpPr/>
          <p:nvPr/>
        </p:nvSpPr>
        <p:spPr>
          <a:xfrm>
            <a:off x="472459" y="1606885"/>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XUẤT SẮC</a:t>
            </a:r>
            <a:endParaRPr lang="en-US" sz="2800">
              <a:solidFill>
                <a:schemeClr val="tx1"/>
              </a:solidFill>
            </a:endParaRPr>
          </a:p>
        </p:txBody>
      </p:sp>
      <p:sp>
        <p:nvSpPr>
          <p:cNvPr id="5" name="Rectangle 4"/>
          <p:cNvSpPr/>
          <p:nvPr/>
        </p:nvSpPr>
        <p:spPr>
          <a:xfrm>
            <a:off x="5145206" y="1606885"/>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90 – 100 ĐIỂM</a:t>
            </a:r>
            <a:endParaRPr lang="en-US" sz="2800">
              <a:solidFill>
                <a:schemeClr val="tx1"/>
              </a:solidFill>
            </a:endParaRPr>
          </a:p>
        </p:txBody>
      </p:sp>
      <p:sp>
        <p:nvSpPr>
          <p:cNvPr id="6" name="Rectangle 5"/>
          <p:cNvSpPr/>
          <p:nvPr/>
        </p:nvSpPr>
        <p:spPr>
          <a:xfrm>
            <a:off x="472456" y="2406389"/>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TỐT</a:t>
            </a:r>
            <a:endParaRPr lang="en-US" sz="2800">
              <a:solidFill>
                <a:schemeClr val="tx1"/>
              </a:solidFill>
            </a:endParaRPr>
          </a:p>
        </p:txBody>
      </p:sp>
      <p:sp>
        <p:nvSpPr>
          <p:cNvPr id="7" name="Rectangle 6"/>
          <p:cNvSpPr/>
          <p:nvPr/>
        </p:nvSpPr>
        <p:spPr>
          <a:xfrm>
            <a:off x="472457" y="3245560"/>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KHÁ</a:t>
            </a:r>
            <a:endParaRPr lang="en-US" sz="2800">
              <a:solidFill>
                <a:schemeClr val="tx1"/>
              </a:solidFill>
            </a:endParaRPr>
          </a:p>
        </p:txBody>
      </p:sp>
      <p:sp>
        <p:nvSpPr>
          <p:cNvPr id="8" name="Rectangle 7"/>
          <p:cNvSpPr/>
          <p:nvPr/>
        </p:nvSpPr>
        <p:spPr>
          <a:xfrm>
            <a:off x="472455" y="4083953"/>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a:t>
            </a:r>
            <a:endParaRPr lang="en-US" sz="2800">
              <a:solidFill>
                <a:schemeClr val="tx1"/>
              </a:solidFill>
            </a:endParaRPr>
          </a:p>
        </p:txBody>
      </p:sp>
      <p:sp>
        <p:nvSpPr>
          <p:cNvPr id="9" name="Rectangle 8"/>
          <p:cNvSpPr/>
          <p:nvPr/>
        </p:nvSpPr>
        <p:spPr>
          <a:xfrm>
            <a:off x="472454" y="4973333"/>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YẾU</a:t>
            </a:r>
            <a:endParaRPr lang="en-US" sz="2800">
              <a:solidFill>
                <a:schemeClr val="tx1"/>
              </a:solidFill>
            </a:endParaRPr>
          </a:p>
        </p:txBody>
      </p:sp>
      <p:sp>
        <p:nvSpPr>
          <p:cNvPr id="11" name="Rectangle 10"/>
          <p:cNvSpPr/>
          <p:nvPr/>
        </p:nvSpPr>
        <p:spPr>
          <a:xfrm>
            <a:off x="5145206" y="2406389"/>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80 –  DƯỚI 90 ĐIỂM</a:t>
            </a:r>
            <a:endParaRPr lang="en-US" sz="2800">
              <a:solidFill>
                <a:schemeClr val="tx1"/>
              </a:solidFill>
            </a:endParaRPr>
          </a:p>
        </p:txBody>
      </p:sp>
      <p:sp>
        <p:nvSpPr>
          <p:cNvPr id="12" name="Rectangle 11"/>
          <p:cNvSpPr/>
          <p:nvPr/>
        </p:nvSpPr>
        <p:spPr>
          <a:xfrm>
            <a:off x="5145206" y="3245560"/>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70 – </a:t>
            </a: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80  ĐIỂM</a:t>
            </a:r>
            <a:endParaRPr lang="en-US" sz="2800">
              <a:solidFill>
                <a:schemeClr val="tx1"/>
              </a:solidFill>
            </a:endParaRPr>
          </a:p>
        </p:txBody>
      </p:sp>
      <p:sp>
        <p:nvSpPr>
          <p:cNvPr id="13" name="Rectangle 12"/>
          <p:cNvSpPr/>
          <p:nvPr/>
        </p:nvSpPr>
        <p:spPr>
          <a:xfrm>
            <a:off x="5145206" y="4083953"/>
            <a:ext cx="361892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50 – </a:t>
            </a: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70  ĐIỂM</a:t>
            </a:r>
            <a:endParaRPr lang="en-US" sz="2800">
              <a:solidFill>
                <a:schemeClr val="tx1"/>
              </a:solidFill>
            </a:endParaRPr>
          </a:p>
        </p:txBody>
      </p:sp>
      <p:sp>
        <p:nvSpPr>
          <p:cNvPr id="14" name="Rectangle 13"/>
          <p:cNvSpPr/>
          <p:nvPr/>
        </p:nvSpPr>
        <p:spPr>
          <a:xfrm>
            <a:off x="5145207" y="4973333"/>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50 ĐIỂM</a:t>
            </a:r>
            <a:endParaRPr lang="en-US" sz="2800">
              <a:solidFill>
                <a:schemeClr val="tx1"/>
              </a:solidFill>
            </a:endParaRPr>
          </a:p>
        </p:txBody>
      </p:sp>
    </p:spTree>
    <p:extLst>
      <p:ext uri="{BB962C8B-B14F-4D97-AF65-F5344CB8AC3E}">
        <p14:creationId xmlns:p14="http://schemas.microsoft.com/office/powerpoint/2010/main" val="3889048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a:solidFill>
                  <a:srgbClr val="0000CC"/>
                </a:solidFill>
              </a:rPr>
              <a:t>BÁO CÁO KẾT </a:t>
            </a:r>
            <a:r>
              <a:rPr lang="en-US" sz="3600" b="1">
                <a:solidFill>
                  <a:srgbClr val="0000CC"/>
                </a:solidFill>
              </a:rPr>
              <a:t>QUẢ </a:t>
            </a:r>
            <a:r>
              <a:rPr lang="en-US" sz="3600" b="1" smtClean="0">
                <a:solidFill>
                  <a:srgbClr val="0000CC"/>
                </a:solidFill>
              </a:rPr>
              <a:t>RÈN LUYỆN </a:t>
            </a:r>
            <a:br>
              <a:rPr lang="en-US" sz="3600" b="1" smtClean="0">
                <a:solidFill>
                  <a:srgbClr val="0000CC"/>
                </a:solidFill>
              </a:rPr>
            </a:br>
            <a:r>
              <a:rPr lang="en-US" sz="3600" b="1" smtClean="0">
                <a:solidFill>
                  <a:srgbClr val="0000CC"/>
                </a:solidFill>
              </a:rPr>
              <a:t>HỌC </a:t>
            </a:r>
            <a:r>
              <a:rPr lang="en-US" sz="3600" b="1">
                <a:solidFill>
                  <a:srgbClr val="0000CC"/>
                </a:solidFill>
              </a:rPr>
              <a:t>KỲ I</a:t>
            </a:r>
            <a:endParaRPr lang="en-US" sz="3600">
              <a:solidFill>
                <a:srgbClr val="0000CC"/>
              </a:solidFill>
            </a:endParaRPr>
          </a:p>
        </p:txBody>
      </p:sp>
      <p:sp>
        <p:nvSpPr>
          <p:cNvPr id="5" name="TG_Oval 19"/>
          <p:cNvSpPr/>
          <p:nvPr/>
        </p:nvSpPr>
        <p:spPr>
          <a:xfrm>
            <a:off x="5770129" y="2238029"/>
            <a:ext cx="2756294" cy="3537191"/>
          </a:xfrm>
          <a:prstGeom prst="donut">
            <a:avLst>
              <a:gd name="adj" fmla="val 8811"/>
            </a:avLst>
          </a:prstGeom>
          <a:solidFill>
            <a:srgbClr val="002060"/>
          </a:solidFill>
          <a:ln w="28575" cap="flat" cmpd="sng" algn="ctr">
            <a:solidFill>
              <a:schemeClr val="accent1">
                <a:alpha val="30000"/>
              </a:schemeClr>
            </a:solidFill>
            <a:prstDash val="solid"/>
          </a:ln>
          <a:effectLst>
            <a:outerShdw blurRad="63500" sx="102000" sy="102000" algn="ctr" rotWithShape="0">
              <a:schemeClr val="accent1">
                <a:alpha val="40000"/>
              </a:schemeClr>
            </a:outerShdw>
            <a:reflection blurRad="6350" stA="50000" endA="300" endPos="38500" dist="50800" dir="5400000" sy="-100000" algn="bl" rotWithShape="0"/>
          </a:effectLst>
          <a:scene3d>
            <a:camera prst="orthographicFront"/>
            <a:lightRig rig="glow" dir="t">
              <a:rot lat="0" lon="0" rev="17400000"/>
            </a:lightRig>
          </a:scene3d>
          <a:sp3d prstMaterial="clear">
            <a:bevelT w="558800" h="254000"/>
            <a:contourClr>
              <a:srgbClr val="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r>
              <a:rPr kumimoji="0" lang="en-US" sz="3200" b="1" i="0" u="none" strike="noStrike" kern="0" cap="none" spc="0" normalizeH="0" baseline="0" noProof="0" smtClean="0">
                <a:ln>
                  <a:noFill/>
                </a:ln>
                <a:effectLst/>
                <a:uLnTx/>
                <a:uFillTx/>
                <a:latin typeface="Arial"/>
                <a:ea typeface="+mn-ea"/>
                <a:cs typeface="+mn-cs"/>
              </a:rPr>
              <a:t>TÌNH</a:t>
            </a:r>
            <a:r>
              <a:rPr kumimoji="0" lang="en-US" sz="3200" b="1" i="0" u="none" strike="noStrike" kern="0" cap="none" spc="0" normalizeH="0" noProof="0" smtClean="0">
                <a:ln>
                  <a:noFill/>
                </a:ln>
                <a:effectLst/>
                <a:uLnTx/>
                <a:uFillTx/>
                <a:latin typeface="Arial"/>
                <a:ea typeface="+mn-ea"/>
                <a:cs typeface="+mn-cs"/>
              </a:rPr>
              <a:t> HÌNH RÈN LUYỆN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smtClean="0">
                <a:ln>
                  <a:noFill/>
                </a:ln>
                <a:effectLst/>
                <a:uLnTx/>
                <a:uFillTx/>
                <a:latin typeface="Arial"/>
                <a:ea typeface="+mn-ea"/>
                <a:cs typeface="+mn-cs"/>
              </a:rPr>
              <a:t>HỌC KỲ I</a:t>
            </a:r>
            <a:endParaRPr kumimoji="0" lang="en-US" sz="3200" b="1" i="0" u="none" strike="noStrike" kern="0" cap="none" spc="0" normalizeH="0" baseline="0" noProof="0">
              <a:ln>
                <a:noFill/>
              </a:ln>
              <a:effectLst/>
              <a:uLnTx/>
              <a:uFillTx/>
              <a:latin typeface="Arial"/>
              <a:ea typeface="+mn-ea"/>
              <a:cs typeface="+mn-cs"/>
            </a:endParaRPr>
          </a:p>
        </p:txBody>
      </p:sp>
      <p:sp>
        <p:nvSpPr>
          <p:cNvPr id="7" name="Rectangle 6"/>
          <p:cNvSpPr/>
          <p:nvPr/>
        </p:nvSpPr>
        <p:spPr>
          <a:xfrm>
            <a:off x="825027" y="2250516"/>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TỐT</a:t>
            </a:r>
            <a:endParaRPr lang="en-US" sz="2800">
              <a:solidFill>
                <a:schemeClr val="tx1"/>
              </a:solidFill>
            </a:endParaRPr>
          </a:p>
        </p:txBody>
      </p:sp>
      <p:sp>
        <p:nvSpPr>
          <p:cNvPr id="11" name="Oval 10"/>
          <p:cNvSpPr/>
          <p:nvPr/>
        </p:nvSpPr>
        <p:spPr>
          <a:xfrm>
            <a:off x="4558351" y="2523172"/>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03</a:t>
            </a:r>
            <a:endParaRPr lang="en-US" sz="2800" b="1">
              <a:solidFill>
                <a:schemeClr val="tx1"/>
              </a:solidFill>
            </a:endParaRPr>
          </a:p>
        </p:txBody>
      </p:sp>
      <p:sp>
        <p:nvSpPr>
          <p:cNvPr id="13" name="Rectangle 12"/>
          <p:cNvSpPr/>
          <p:nvPr/>
        </p:nvSpPr>
        <p:spPr>
          <a:xfrm>
            <a:off x="825026" y="3529570"/>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KHÁ</a:t>
            </a:r>
            <a:endParaRPr lang="en-US" sz="2800">
              <a:solidFill>
                <a:schemeClr val="tx1"/>
              </a:solidFill>
            </a:endParaRPr>
          </a:p>
        </p:txBody>
      </p:sp>
      <p:sp>
        <p:nvSpPr>
          <p:cNvPr id="14" name="Rectangle 13"/>
          <p:cNvSpPr/>
          <p:nvPr/>
        </p:nvSpPr>
        <p:spPr>
          <a:xfrm>
            <a:off x="825027" y="4821113"/>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TRUNG BÌNH</a:t>
            </a:r>
            <a:endParaRPr lang="en-US" sz="2800">
              <a:solidFill>
                <a:schemeClr val="tx1"/>
              </a:solidFill>
            </a:endParaRPr>
          </a:p>
        </p:txBody>
      </p:sp>
      <p:sp>
        <p:nvSpPr>
          <p:cNvPr id="15" name="Oval 14"/>
          <p:cNvSpPr/>
          <p:nvPr/>
        </p:nvSpPr>
        <p:spPr>
          <a:xfrm>
            <a:off x="4558351" y="3802227"/>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03</a:t>
            </a:r>
            <a:endParaRPr lang="en-US" sz="2800" b="1">
              <a:solidFill>
                <a:schemeClr val="tx1"/>
              </a:solidFill>
            </a:endParaRPr>
          </a:p>
        </p:txBody>
      </p:sp>
      <p:sp>
        <p:nvSpPr>
          <p:cNvPr id="16" name="Oval 15"/>
          <p:cNvSpPr/>
          <p:nvPr/>
        </p:nvSpPr>
        <p:spPr>
          <a:xfrm>
            <a:off x="4653883" y="5093769"/>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32</a:t>
            </a:r>
            <a:endParaRPr lang="en-US" sz="2800" b="1">
              <a:solidFill>
                <a:schemeClr val="tx1"/>
              </a:solidFill>
            </a:endParaRPr>
          </a:p>
        </p:txBody>
      </p:sp>
    </p:spTree>
    <p:extLst>
      <p:ext uri="{BB962C8B-B14F-4D97-AF65-F5344CB8AC3E}">
        <p14:creationId xmlns:p14="http://schemas.microsoft.com/office/powerpoint/2010/main" val="2661293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smtClean="0">
                <a:solidFill>
                  <a:srgbClr val="0000CC"/>
                </a:solidFill>
              </a:rPr>
              <a:t>LỊCH HỌC VÀ LỊCH THI </a:t>
            </a:r>
            <a:br>
              <a:rPr lang="en-US" sz="4000" b="1" smtClean="0">
                <a:solidFill>
                  <a:srgbClr val="0000CC"/>
                </a:solidFill>
              </a:rPr>
            </a:br>
            <a:r>
              <a:rPr lang="en-US" sz="4000" b="1" smtClean="0">
                <a:solidFill>
                  <a:srgbClr val="0000CC"/>
                </a:solidFill>
              </a:rPr>
              <a:t>HỌC KỲ II, LỊCH NGHỈ HÈ</a:t>
            </a:r>
            <a:endParaRPr lang="en-US" sz="4000" b="1">
              <a:solidFill>
                <a:srgbClr val="0000CC"/>
              </a:solidFill>
            </a:endParaRPr>
          </a:p>
        </p:txBody>
      </p:sp>
      <p:sp>
        <p:nvSpPr>
          <p:cNvPr id="3" name="Content Placeholder 2"/>
          <p:cNvSpPr>
            <a:spLocks noGrp="1"/>
          </p:cNvSpPr>
          <p:nvPr>
            <p:ph idx="1"/>
          </p:nvPr>
        </p:nvSpPr>
        <p:spPr>
          <a:xfrm>
            <a:off x="232012" y="1705969"/>
            <a:ext cx="8598089" cy="4408227"/>
          </a:xfrm>
        </p:spPr>
        <p:txBody>
          <a:bodyPr>
            <a:normAutofit fontScale="92500" lnSpcReduction="10000"/>
          </a:bodyPr>
          <a:lstStyle/>
          <a:p>
            <a:pPr lvl="2"/>
            <a:r>
              <a:rPr lang="en-US" sz="3200" smtClean="0">
                <a:latin typeface="Times New Roman" pitchFamily="18" charset="0"/>
                <a:cs typeface="Times New Roman" pitchFamily="18" charset="0"/>
              </a:rPr>
              <a:t> Thời </a:t>
            </a:r>
            <a:r>
              <a:rPr lang="en-US" sz="3200">
                <a:latin typeface="Times New Roman" pitchFamily="18" charset="0"/>
                <a:cs typeface="Times New Roman" pitchFamily="18" charset="0"/>
              </a:rPr>
              <a:t>gian học tập học kỳ 2</a:t>
            </a:r>
            <a:r>
              <a:rPr lang="en-US" sz="3200">
                <a:latin typeface="Times New Roman" pitchFamily="18" charset="0"/>
                <a:cs typeface="Times New Roman" pitchFamily="18" charset="0"/>
              </a:rPr>
              <a:t>: </a:t>
            </a:r>
            <a:r>
              <a:rPr lang="en-US" sz="3200" smtClean="0">
                <a:latin typeface="Times New Roman" pitchFamily="18" charset="0"/>
                <a:cs typeface="Times New Roman" pitchFamily="18" charset="0"/>
              </a:rPr>
              <a:t>      Đến 11/5/2019</a:t>
            </a:r>
          </a:p>
          <a:p>
            <a:pPr marL="514350" lvl="2" indent="0">
              <a:buNone/>
            </a:pPr>
            <a:endParaRPr lang="en-US" sz="4000">
              <a:latin typeface="Times New Roman" pitchFamily="18" charset="0"/>
              <a:cs typeface="Times New Roman" pitchFamily="18" charset="0"/>
            </a:endParaRPr>
          </a:p>
          <a:p>
            <a:pPr lvl="2"/>
            <a:r>
              <a:rPr lang="en-US" sz="3200" smtClean="0">
                <a:latin typeface="Times New Roman" pitchFamily="18" charset="0"/>
                <a:cs typeface="Times New Roman" pitchFamily="18" charset="0"/>
              </a:rPr>
              <a:t> Thi </a:t>
            </a:r>
            <a:r>
              <a:rPr lang="en-US" sz="3200">
                <a:latin typeface="Times New Roman" pitchFamily="18" charset="0"/>
                <a:cs typeface="Times New Roman" pitchFamily="18" charset="0"/>
              </a:rPr>
              <a:t>học kỳ 2</a:t>
            </a:r>
            <a:r>
              <a:rPr lang="en-US" sz="3200">
                <a:latin typeface="Times New Roman" pitchFamily="18" charset="0"/>
                <a:cs typeface="Times New Roman" pitchFamily="18" charset="0"/>
              </a:rPr>
              <a:t>: </a:t>
            </a:r>
            <a:r>
              <a:rPr lang="en-US" sz="3200" smtClean="0">
                <a:latin typeface="Times New Roman" pitchFamily="18" charset="0"/>
                <a:cs typeface="Times New Roman" pitchFamily="18" charset="0"/>
              </a:rPr>
              <a:t>      13/5/2019 </a:t>
            </a:r>
            <a:r>
              <a:rPr lang="en-US" sz="3200">
                <a:latin typeface="Times New Roman" pitchFamily="18" charset="0"/>
                <a:cs typeface="Times New Roman" pitchFamily="18" charset="0"/>
              </a:rPr>
              <a:t>– 01/6/2019 (3 </a:t>
            </a:r>
            <a:r>
              <a:rPr lang="en-US" sz="3200">
                <a:latin typeface="Times New Roman" pitchFamily="18" charset="0"/>
                <a:cs typeface="Times New Roman" pitchFamily="18" charset="0"/>
              </a:rPr>
              <a:t>tuần</a:t>
            </a:r>
            <a:r>
              <a:rPr lang="en-US" sz="3200" smtClean="0">
                <a:latin typeface="Times New Roman" pitchFamily="18" charset="0"/>
                <a:cs typeface="Times New Roman" pitchFamily="18" charset="0"/>
              </a:rPr>
              <a:t>)</a:t>
            </a:r>
          </a:p>
          <a:p>
            <a:pPr marL="514350" lvl="2" indent="0">
              <a:buNone/>
            </a:pPr>
            <a:endParaRPr lang="en-US" sz="4000">
              <a:latin typeface="Times New Roman" pitchFamily="18" charset="0"/>
              <a:cs typeface="Times New Roman" pitchFamily="18" charset="0"/>
            </a:endParaRPr>
          </a:p>
          <a:p>
            <a:pPr lvl="2"/>
            <a:r>
              <a:rPr lang="en-US" sz="3200" smtClean="0">
                <a:latin typeface="Times New Roman" pitchFamily="18" charset="0"/>
                <a:cs typeface="Times New Roman" pitchFamily="18" charset="0"/>
              </a:rPr>
              <a:t> Thi </a:t>
            </a:r>
            <a:r>
              <a:rPr lang="en-US" sz="3200">
                <a:latin typeface="Times New Roman" pitchFamily="18" charset="0"/>
                <a:cs typeface="Times New Roman" pitchFamily="18" charset="0"/>
              </a:rPr>
              <a:t>lại học </a:t>
            </a:r>
            <a:r>
              <a:rPr lang="en-US" sz="3200">
                <a:latin typeface="Times New Roman" pitchFamily="18" charset="0"/>
                <a:cs typeface="Times New Roman" pitchFamily="18" charset="0"/>
              </a:rPr>
              <a:t>kỳ </a:t>
            </a:r>
            <a:r>
              <a:rPr lang="en-US" sz="3200" smtClean="0">
                <a:latin typeface="Times New Roman" pitchFamily="18" charset="0"/>
                <a:cs typeface="Times New Roman" pitchFamily="18" charset="0"/>
              </a:rPr>
              <a:t>2:             17/6/2019 </a:t>
            </a:r>
            <a:r>
              <a:rPr lang="en-US" sz="3200">
                <a:latin typeface="Times New Roman" pitchFamily="18" charset="0"/>
                <a:cs typeface="Times New Roman" pitchFamily="18" charset="0"/>
              </a:rPr>
              <a:t>– </a:t>
            </a:r>
            <a:r>
              <a:rPr lang="en-US" sz="3200" smtClean="0">
                <a:latin typeface="Times New Roman" pitchFamily="18" charset="0"/>
                <a:cs typeface="Times New Roman" pitchFamily="18" charset="0"/>
              </a:rPr>
              <a:t>22/6/2019</a:t>
            </a:r>
          </a:p>
          <a:p>
            <a:pPr marL="514350" lvl="2" indent="0">
              <a:buNone/>
            </a:pPr>
            <a:endParaRPr lang="en-US" sz="4000">
              <a:latin typeface="Times New Roman" pitchFamily="18" charset="0"/>
              <a:cs typeface="Times New Roman" pitchFamily="18" charset="0"/>
            </a:endParaRPr>
          </a:p>
          <a:p>
            <a:pPr lvl="2"/>
            <a:r>
              <a:rPr lang="en-US" sz="3200" smtClean="0">
                <a:latin typeface="Times New Roman" pitchFamily="18" charset="0"/>
                <a:cs typeface="Times New Roman" pitchFamily="18" charset="0"/>
              </a:rPr>
              <a:t> Nghỉ </a:t>
            </a:r>
            <a:r>
              <a:rPr lang="en-US" sz="3200">
                <a:latin typeface="Times New Roman" pitchFamily="18" charset="0"/>
                <a:cs typeface="Times New Roman" pitchFamily="18" charset="0"/>
              </a:rPr>
              <a:t>hè, tổ chức các lớp học lại trong hè</a:t>
            </a:r>
            <a:r>
              <a:rPr lang="en-US" sz="3200">
                <a:latin typeface="Times New Roman" pitchFamily="18" charset="0"/>
                <a:cs typeface="Times New Roman" pitchFamily="18" charset="0"/>
              </a:rPr>
              <a:t>: </a:t>
            </a:r>
            <a:endParaRPr lang="en-US" sz="3200" smtClean="0">
              <a:latin typeface="Times New Roman" pitchFamily="18" charset="0"/>
              <a:cs typeface="Times New Roman" pitchFamily="18" charset="0"/>
            </a:endParaRPr>
          </a:p>
          <a:p>
            <a:pPr marL="514350" lvl="2" indent="0" algn="r">
              <a:buNone/>
            </a:pPr>
            <a:r>
              <a:rPr lang="en-US" sz="3200" smtClean="0">
                <a:latin typeface="Times New Roman" pitchFamily="18" charset="0"/>
                <a:cs typeface="Times New Roman" pitchFamily="18" charset="0"/>
              </a:rPr>
              <a:t>từ </a:t>
            </a:r>
            <a:r>
              <a:rPr lang="en-US" sz="3200">
                <a:latin typeface="Times New Roman" pitchFamily="18" charset="0"/>
                <a:cs typeface="Times New Roman" pitchFamily="18" charset="0"/>
              </a:rPr>
              <a:t>24/6/2019</a:t>
            </a:r>
            <a:endParaRPr lang="en-US" sz="1600"/>
          </a:p>
          <a:p>
            <a:endParaRPr lang="en-US"/>
          </a:p>
        </p:txBody>
      </p:sp>
    </p:spTree>
    <p:extLst>
      <p:ext uri="{BB962C8B-B14F-4D97-AF65-F5344CB8AC3E}">
        <p14:creationId xmlns:p14="http://schemas.microsoft.com/office/powerpoint/2010/main" val="2644747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54842"/>
            <a:ext cx="6850298" cy="780071"/>
          </a:xfrm>
        </p:spPr>
        <p:txBody>
          <a:bodyPr>
            <a:normAutofit/>
          </a:bodyPr>
          <a:lstStyle/>
          <a:p>
            <a:pPr algn="ctr"/>
            <a:r>
              <a:rPr lang="en-US" sz="4000" b="1" smtClean="0">
                <a:solidFill>
                  <a:srgbClr val="0000CC"/>
                </a:solidFill>
              </a:rPr>
              <a:t>MÔN HỌC ĐIỀU KIỆN</a:t>
            </a:r>
            <a:endParaRPr lang="en-US" sz="4000" b="1">
              <a:solidFill>
                <a:srgbClr val="0000CC"/>
              </a:solidFill>
            </a:endParaRPr>
          </a:p>
        </p:txBody>
      </p:sp>
      <p:sp>
        <p:nvSpPr>
          <p:cNvPr id="3" name="Content Placeholder 2"/>
          <p:cNvSpPr>
            <a:spLocks noGrp="1"/>
          </p:cNvSpPr>
          <p:nvPr>
            <p:ph idx="1"/>
          </p:nvPr>
        </p:nvSpPr>
        <p:spPr>
          <a:xfrm>
            <a:off x="150125" y="1349423"/>
            <a:ext cx="8830102" cy="4819365"/>
          </a:xfrm>
        </p:spPr>
        <p:txBody>
          <a:bodyPr>
            <a:noAutofit/>
          </a:bodyPr>
          <a:lstStyle/>
          <a:p>
            <a:r>
              <a:rPr lang="en-US" sz="2000" smtClean="0">
                <a:solidFill>
                  <a:srgbClr val="0000CC"/>
                </a:solidFill>
                <a:latin typeface="Times New Roman" pitchFamily="18" charset="0"/>
                <a:cs typeface="Times New Roman" pitchFamily="18" charset="0"/>
              </a:rPr>
              <a:t> </a:t>
            </a:r>
            <a:r>
              <a:rPr lang="en-US" sz="2400" smtClean="0">
                <a:solidFill>
                  <a:srgbClr val="0000CC"/>
                </a:solidFill>
                <a:latin typeface="Times New Roman" pitchFamily="18" charset="0"/>
                <a:cs typeface="Times New Roman" pitchFamily="18" charset="0"/>
              </a:rPr>
              <a:t>Giáo </a:t>
            </a:r>
            <a:r>
              <a:rPr lang="en-US" sz="2400">
                <a:solidFill>
                  <a:srgbClr val="0000CC"/>
                </a:solidFill>
                <a:latin typeface="Times New Roman" pitchFamily="18" charset="0"/>
                <a:cs typeface="Times New Roman" pitchFamily="18" charset="0"/>
              </a:rPr>
              <a:t>dục thể chất</a:t>
            </a:r>
            <a:r>
              <a:rPr lang="en-US" sz="2400">
                <a:solidFill>
                  <a:srgbClr val="0000CC"/>
                </a:solidFill>
                <a:latin typeface="Times New Roman" pitchFamily="18" charset="0"/>
                <a:cs typeface="Times New Roman" pitchFamily="18" charset="0"/>
              </a:rPr>
              <a:t>, </a:t>
            </a:r>
            <a:endParaRPr lang="en-US" sz="2400" smtClean="0">
              <a:solidFill>
                <a:srgbClr val="0000CC"/>
              </a:solidFill>
              <a:latin typeface="Times New Roman" pitchFamily="18" charset="0"/>
              <a:cs typeface="Times New Roman" pitchFamily="18" charset="0"/>
            </a:endParaRPr>
          </a:p>
          <a:p>
            <a:r>
              <a:rPr lang="en-US" sz="2400" smtClean="0">
                <a:solidFill>
                  <a:srgbClr val="0000CC"/>
                </a:solidFill>
                <a:latin typeface="Times New Roman" pitchFamily="18" charset="0"/>
                <a:cs typeface="Times New Roman" pitchFamily="18" charset="0"/>
              </a:rPr>
              <a:t> Giáo </a:t>
            </a:r>
            <a:r>
              <a:rPr lang="en-US" sz="2400">
                <a:solidFill>
                  <a:srgbClr val="0000CC"/>
                </a:solidFill>
                <a:latin typeface="Times New Roman" pitchFamily="18" charset="0"/>
                <a:cs typeface="Times New Roman" pitchFamily="18" charset="0"/>
              </a:rPr>
              <a:t>dục Quốc phòng – An ninh</a:t>
            </a:r>
            <a:r>
              <a:rPr lang="en-US" sz="2400">
                <a:solidFill>
                  <a:srgbClr val="0000CC"/>
                </a:solidFill>
                <a:latin typeface="Times New Roman" pitchFamily="18" charset="0"/>
                <a:cs typeface="Times New Roman" pitchFamily="18" charset="0"/>
              </a:rPr>
              <a:t>, </a:t>
            </a:r>
            <a:endParaRPr lang="en-US" sz="2400" smtClean="0">
              <a:solidFill>
                <a:srgbClr val="0000CC"/>
              </a:solidFill>
              <a:latin typeface="Times New Roman" pitchFamily="18" charset="0"/>
              <a:cs typeface="Times New Roman" pitchFamily="18" charset="0"/>
            </a:endParaRPr>
          </a:p>
          <a:p>
            <a:r>
              <a:rPr lang="en-US" sz="2400" smtClean="0">
                <a:solidFill>
                  <a:srgbClr val="0000CC"/>
                </a:solidFill>
                <a:latin typeface="Times New Roman" pitchFamily="18" charset="0"/>
                <a:cs typeface="Times New Roman" pitchFamily="18" charset="0"/>
              </a:rPr>
              <a:t> Anh </a:t>
            </a:r>
            <a:r>
              <a:rPr lang="en-US" sz="2400">
                <a:solidFill>
                  <a:srgbClr val="0000CC"/>
                </a:solidFill>
                <a:latin typeface="Times New Roman" pitchFamily="18" charset="0"/>
                <a:cs typeface="Times New Roman" pitchFamily="18" charset="0"/>
              </a:rPr>
              <a:t>văn</a:t>
            </a:r>
            <a:r>
              <a:rPr lang="en-US" sz="2400">
                <a:solidFill>
                  <a:srgbClr val="0000CC"/>
                </a:solidFill>
                <a:latin typeface="Times New Roman" pitchFamily="18" charset="0"/>
                <a:cs typeface="Times New Roman" pitchFamily="18" charset="0"/>
              </a:rPr>
              <a:t>, </a:t>
            </a:r>
            <a:endParaRPr lang="en-US" sz="2400" smtClean="0">
              <a:solidFill>
                <a:srgbClr val="0000CC"/>
              </a:solidFill>
              <a:latin typeface="Times New Roman" pitchFamily="18" charset="0"/>
              <a:cs typeface="Times New Roman" pitchFamily="18" charset="0"/>
            </a:endParaRPr>
          </a:p>
          <a:p>
            <a:r>
              <a:rPr lang="en-US" sz="2400" smtClean="0">
                <a:solidFill>
                  <a:srgbClr val="0000CC"/>
                </a:solidFill>
                <a:latin typeface="Times New Roman" pitchFamily="18" charset="0"/>
                <a:cs typeface="Times New Roman" pitchFamily="18" charset="0"/>
              </a:rPr>
              <a:t> Tin </a:t>
            </a:r>
            <a:r>
              <a:rPr lang="en-US" sz="2400">
                <a:solidFill>
                  <a:srgbClr val="0000CC"/>
                </a:solidFill>
                <a:latin typeface="Times New Roman" pitchFamily="18" charset="0"/>
                <a:cs typeface="Times New Roman" pitchFamily="18" charset="0"/>
              </a:rPr>
              <a:t>học</a:t>
            </a:r>
            <a:r>
              <a:rPr lang="en-US" sz="2400">
                <a:solidFill>
                  <a:srgbClr val="0000CC"/>
                </a:solidFill>
                <a:latin typeface="Times New Roman" pitchFamily="18" charset="0"/>
                <a:cs typeface="Times New Roman" pitchFamily="18" charset="0"/>
              </a:rPr>
              <a:t>, </a:t>
            </a:r>
            <a:endParaRPr lang="en-US" sz="2400" smtClean="0">
              <a:solidFill>
                <a:srgbClr val="0000CC"/>
              </a:solidFill>
              <a:latin typeface="Times New Roman" pitchFamily="18" charset="0"/>
              <a:cs typeface="Times New Roman" pitchFamily="18" charset="0"/>
            </a:endParaRPr>
          </a:p>
          <a:p>
            <a:r>
              <a:rPr lang="en-US" sz="2400" smtClean="0">
                <a:solidFill>
                  <a:srgbClr val="0000CC"/>
                </a:solidFill>
                <a:latin typeface="Times New Roman" pitchFamily="18" charset="0"/>
                <a:cs typeface="Times New Roman" pitchFamily="18" charset="0"/>
              </a:rPr>
              <a:t> Kỹ </a:t>
            </a:r>
            <a:r>
              <a:rPr lang="en-US" sz="2400">
                <a:solidFill>
                  <a:srgbClr val="0000CC"/>
                </a:solidFill>
                <a:latin typeface="Times New Roman" pitchFamily="18" charset="0"/>
                <a:cs typeface="Times New Roman" pitchFamily="18" charset="0"/>
              </a:rPr>
              <a:t>năng </a:t>
            </a:r>
            <a:r>
              <a:rPr lang="en-US" sz="2400">
                <a:solidFill>
                  <a:srgbClr val="0000CC"/>
                </a:solidFill>
                <a:latin typeface="Times New Roman" pitchFamily="18" charset="0"/>
                <a:cs typeface="Times New Roman" pitchFamily="18" charset="0"/>
              </a:rPr>
              <a:t>mềm </a:t>
            </a:r>
            <a:endParaRPr lang="en-US" sz="2400" smtClean="0">
              <a:solidFill>
                <a:srgbClr val="0000CC"/>
              </a:solidFill>
              <a:latin typeface="Times New Roman" pitchFamily="18" charset="0"/>
              <a:cs typeface="Times New Roman" pitchFamily="18" charset="0"/>
            </a:endParaRPr>
          </a:p>
          <a:p>
            <a:pPr marL="34290" indent="0" algn="just">
              <a:buNone/>
            </a:pPr>
            <a:r>
              <a:rPr lang="en-US" sz="2400" smtClean="0">
                <a:solidFill>
                  <a:srgbClr val="0000CC"/>
                </a:solidFill>
                <a:latin typeface="Times New Roman" pitchFamily="18" charset="0"/>
                <a:cs typeface="Times New Roman" pitchFamily="18" charset="0"/>
              </a:rPr>
              <a:t>Là </a:t>
            </a:r>
            <a:r>
              <a:rPr lang="en-US" sz="2400">
                <a:solidFill>
                  <a:srgbClr val="0000CC"/>
                </a:solidFill>
                <a:latin typeface="Times New Roman" pitchFamily="18" charset="0"/>
                <a:cs typeface="Times New Roman" pitchFamily="18" charset="0"/>
              </a:rPr>
              <a:t>05 môn học điều kiện, kết quả đánh giá của 05 môn học này không tính vào điểm trung bình </a:t>
            </a:r>
            <a:r>
              <a:rPr lang="en-US" sz="2400">
                <a:solidFill>
                  <a:srgbClr val="0000CC"/>
                </a:solidFill>
                <a:latin typeface="Times New Roman" pitchFamily="18" charset="0"/>
                <a:cs typeface="Times New Roman" pitchFamily="18" charset="0"/>
              </a:rPr>
              <a:t>chung </a:t>
            </a:r>
            <a:endParaRPr lang="en-US" sz="2400" smtClean="0">
              <a:solidFill>
                <a:srgbClr val="0000CC"/>
              </a:solidFill>
              <a:latin typeface="Times New Roman" pitchFamily="18" charset="0"/>
              <a:cs typeface="Times New Roman" pitchFamily="18" charset="0"/>
            </a:endParaRPr>
          </a:p>
          <a:p>
            <a:pPr marL="34290" indent="0" algn="just">
              <a:buNone/>
            </a:pPr>
            <a:r>
              <a:rPr lang="en-US" sz="2400" smtClean="0">
                <a:solidFill>
                  <a:srgbClr val="0000CC"/>
                </a:solidFill>
                <a:latin typeface="Times New Roman" pitchFamily="18" charset="0"/>
                <a:cs typeface="Times New Roman" pitchFamily="18" charset="0"/>
              </a:rPr>
              <a:t>Nhưng </a:t>
            </a:r>
            <a:r>
              <a:rPr lang="en-US" sz="2400">
                <a:solidFill>
                  <a:srgbClr val="0000CC"/>
                </a:solidFill>
                <a:latin typeface="Times New Roman" pitchFamily="18" charset="0"/>
                <a:cs typeface="Times New Roman" pitchFamily="18" charset="0"/>
              </a:rPr>
              <a:t>là một trong các điều kiện </a:t>
            </a:r>
            <a:r>
              <a:rPr lang="en-US" sz="2400">
                <a:solidFill>
                  <a:srgbClr val="0000CC"/>
                </a:solidFill>
                <a:latin typeface="Times New Roman" pitchFamily="18" charset="0"/>
                <a:cs typeface="Times New Roman" pitchFamily="18" charset="0"/>
              </a:rPr>
              <a:t>để </a:t>
            </a:r>
            <a:r>
              <a:rPr lang="en-US" sz="2400" smtClean="0">
                <a:solidFill>
                  <a:srgbClr val="0000CC"/>
                </a:solidFill>
                <a:latin typeface="Times New Roman" pitchFamily="18" charset="0"/>
                <a:cs typeface="Times New Roman" pitchFamily="18" charset="0"/>
              </a:rPr>
              <a:t>xét </a:t>
            </a:r>
            <a:r>
              <a:rPr lang="en-US" sz="2400">
                <a:solidFill>
                  <a:srgbClr val="0000CC"/>
                </a:solidFill>
                <a:latin typeface="Times New Roman" pitchFamily="18" charset="0"/>
                <a:cs typeface="Times New Roman" pitchFamily="18" charset="0"/>
              </a:rPr>
              <a:t>điều kiện dự thi </a:t>
            </a:r>
            <a:r>
              <a:rPr lang="en-US" sz="2400">
                <a:solidFill>
                  <a:srgbClr val="0000CC"/>
                </a:solidFill>
                <a:latin typeface="Times New Roman" pitchFamily="18" charset="0"/>
                <a:cs typeface="Times New Roman" pitchFamily="18" charset="0"/>
              </a:rPr>
              <a:t>tốt </a:t>
            </a:r>
            <a:r>
              <a:rPr lang="en-US" sz="2400" smtClean="0">
                <a:solidFill>
                  <a:srgbClr val="0000CC"/>
                </a:solidFill>
                <a:latin typeface="Times New Roman" pitchFamily="18" charset="0"/>
                <a:cs typeface="Times New Roman" pitchFamily="18" charset="0"/>
              </a:rPr>
              <a:t>nghiệp, được </a:t>
            </a:r>
            <a:r>
              <a:rPr lang="en-US" sz="2400">
                <a:solidFill>
                  <a:srgbClr val="0000CC"/>
                </a:solidFill>
                <a:latin typeface="Times New Roman" pitchFamily="18" charset="0"/>
                <a:cs typeface="Times New Roman" pitchFamily="18" charset="0"/>
              </a:rPr>
              <a:t>ghi vào bảng điểm cấp kèm theo bằng tốt nghiệp.</a:t>
            </a:r>
            <a:endParaRPr lang="en-US" sz="2400">
              <a:solidFill>
                <a:srgbClr val="0000CC"/>
              </a:solidFill>
            </a:endParaRPr>
          </a:p>
        </p:txBody>
      </p:sp>
    </p:spTree>
    <p:extLst>
      <p:ext uri="{BB962C8B-B14F-4D97-AF65-F5344CB8AC3E}">
        <p14:creationId xmlns:p14="http://schemas.microsoft.com/office/powerpoint/2010/main" val="3220318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0251"/>
            <a:ext cx="6850298" cy="752776"/>
          </a:xfrm>
        </p:spPr>
        <p:txBody>
          <a:bodyPr>
            <a:normAutofit/>
          </a:bodyPr>
          <a:lstStyle/>
          <a:p>
            <a:pPr algn="ctr"/>
            <a:r>
              <a:rPr lang="en-US" sz="4000" b="1" smtClean="0">
                <a:solidFill>
                  <a:srgbClr val="0000CC"/>
                </a:solidFill>
              </a:rPr>
              <a:t>HỌC LẠI</a:t>
            </a:r>
            <a:endParaRPr lang="en-US" sz="4000" b="1">
              <a:solidFill>
                <a:srgbClr val="0000CC"/>
              </a:solidFill>
            </a:endParaRPr>
          </a:p>
        </p:txBody>
      </p:sp>
      <p:sp>
        <p:nvSpPr>
          <p:cNvPr id="3" name="Content Placeholder 2"/>
          <p:cNvSpPr>
            <a:spLocks noGrp="1"/>
          </p:cNvSpPr>
          <p:nvPr>
            <p:ph idx="1"/>
          </p:nvPr>
        </p:nvSpPr>
        <p:spPr>
          <a:xfrm>
            <a:off x="272955" y="1485901"/>
            <a:ext cx="8679976" cy="4152901"/>
          </a:xfrm>
        </p:spPr>
        <p:txBody>
          <a:bodyPr>
            <a:noAutofit/>
          </a:bodyPr>
          <a:lstStyle/>
          <a:p>
            <a:pPr marL="0" lvl="0" indent="0" algn="just">
              <a:buNone/>
            </a:pPr>
            <a:r>
              <a:rPr lang="en-US" sz="3200" b="1">
                <a:solidFill>
                  <a:srgbClr val="0000CC"/>
                </a:solidFill>
                <a:latin typeface="Times New Roman" pitchFamily="18" charset="0"/>
                <a:cs typeface="Times New Roman" pitchFamily="18" charset="0"/>
              </a:rPr>
              <a:t>Có 2 </a:t>
            </a:r>
            <a:r>
              <a:rPr lang="en-US" sz="3200" b="1">
                <a:solidFill>
                  <a:srgbClr val="0000CC"/>
                </a:solidFill>
                <a:latin typeface="Times New Roman" pitchFamily="18" charset="0"/>
                <a:cs typeface="Times New Roman" pitchFamily="18" charset="0"/>
              </a:rPr>
              <a:t>loại </a:t>
            </a:r>
            <a:r>
              <a:rPr lang="en-US" sz="3200" b="1" smtClean="0">
                <a:solidFill>
                  <a:srgbClr val="0000CC"/>
                </a:solidFill>
                <a:latin typeface="Times New Roman" pitchFamily="18" charset="0"/>
                <a:cs typeface="Times New Roman" pitchFamily="18" charset="0"/>
              </a:rPr>
              <a:t>lớp:</a:t>
            </a:r>
            <a:endParaRPr lang="en-US" sz="3200" b="1">
              <a:solidFill>
                <a:srgbClr val="0000CC"/>
              </a:solidFill>
              <a:latin typeface="Times New Roman" pitchFamily="18" charset="0"/>
              <a:cs typeface="Times New Roman" pitchFamily="18" charset="0"/>
            </a:endParaRPr>
          </a:p>
          <a:p>
            <a:pPr marL="0" indent="0" algn="just">
              <a:buNone/>
            </a:pPr>
            <a:r>
              <a:rPr lang="en-US" sz="3200" b="1">
                <a:solidFill>
                  <a:srgbClr val="0000CC"/>
                </a:solidFill>
                <a:latin typeface="Times New Roman" pitchFamily="18" charset="0"/>
                <a:cs typeface="Times New Roman" pitchFamily="18" charset="0"/>
              </a:rPr>
              <a:t>+ Lớp chung:</a:t>
            </a:r>
            <a:r>
              <a:rPr lang="en-US" sz="3200">
                <a:solidFill>
                  <a:srgbClr val="0000CC"/>
                </a:solidFill>
                <a:latin typeface="Times New Roman" pitchFamily="18" charset="0"/>
                <a:cs typeface="Times New Roman" pitchFamily="18" charset="0"/>
              </a:rPr>
              <a:t> Được học ghép chung với các khóa </a:t>
            </a:r>
            <a:r>
              <a:rPr lang="en-US" sz="3200">
                <a:solidFill>
                  <a:srgbClr val="0000CC"/>
                </a:solidFill>
                <a:latin typeface="Times New Roman" pitchFamily="18" charset="0"/>
                <a:cs typeface="Times New Roman" pitchFamily="18" charset="0"/>
              </a:rPr>
              <a:t>sau </a:t>
            </a:r>
            <a:r>
              <a:rPr lang="en-US" sz="3200" smtClean="0">
                <a:solidFill>
                  <a:srgbClr val="0000CC"/>
                </a:solidFill>
                <a:latin typeface="Times New Roman" pitchFamily="18" charset="0"/>
                <a:cs typeface="Times New Roman" pitchFamily="18" charset="0"/>
              </a:rPr>
              <a:t>(khóa </a:t>
            </a:r>
            <a:r>
              <a:rPr lang="en-US" sz="3200">
                <a:solidFill>
                  <a:srgbClr val="0000CC"/>
                </a:solidFill>
                <a:latin typeface="Times New Roman" pitchFamily="18" charset="0"/>
                <a:cs typeface="Times New Roman" pitchFamily="18" charset="0"/>
              </a:rPr>
              <a:t>18T4 học chung với các khóa 2019) và được mở từ  đầu học kỳ 1,  năm học 2019 – 2020 (có thông báo cụ thể được đăng trang web, gởi GVCN, các </a:t>
            </a:r>
            <a:r>
              <a:rPr lang="en-US" sz="3200">
                <a:solidFill>
                  <a:srgbClr val="0000CC"/>
                </a:solidFill>
                <a:latin typeface="Times New Roman" pitchFamily="18" charset="0"/>
                <a:cs typeface="Times New Roman" pitchFamily="18" charset="0"/>
              </a:rPr>
              <a:t>khoa</a:t>
            </a:r>
            <a:r>
              <a:rPr lang="en-US" sz="3200" smtClean="0">
                <a:solidFill>
                  <a:srgbClr val="0000CC"/>
                </a:solidFill>
                <a:latin typeface="Times New Roman" pitchFamily="18" charset="0"/>
                <a:cs typeface="Times New Roman" pitchFamily="18" charset="0"/>
              </a:rPr>
              <a:t>)</a:t>
            </a:r>
          </a:p>
          <a:p>
            <a:pPr marL="0" indent="0" algn="just">
              <a:buNone/>
            </a:pPr>
            <a:r>
              <a:rPr lang="en-US" sz="3200" b="1" smtClean="0">
                <a:solidFill>
                  <a:srgbClr val="0000CC"/>
                </a:solidFill>
                <a:latin typeface="Times New Roman" pitchFamily="18" charset="0"/>
                <a:cs typeface="Times New Roman" pitchFamily="18" charset="0"/>
              </a:rPr>
              <a:t>+ </a:t>
            </a:r>
            <a:r>
              <a:rPr lang="en-US" sz="3200" b="1">
                <a:solidFill>
                  <a:srgbClr val="0000CC"/>
                </a:solidFill>
                <a:latin typeface="Times New Roman" pitchFamily="18" charset="0"/>
                <a:cs typeface="Times New Roman" pitchFamily="18" charset="0"/>
              </a:rPr>
              <a:t>Lớp riêng: </a:t>
            </a:r>
            <a:r>
              <a:rPr lang="en-US" sz="3200">
                <a:solidFill>
                  <a:srgbClr val="0000CC"/>
                </a:solidFill>
                <a:latin typeface="Times New Roman" pitchFamily="18" charset="0"/>
                <a:cs typeface="Times New Roman" pitchFamily="18" charset="0"/>
              </a:rPr>
              <a:t>Được mở riêng cho các HS học trả nợ cùng môn. Thời gian thực hiện trong hè (dự kiến tháng </a:t>
            </a:r>
            <a:r>
              <a:rPr lang="en-US" sz="3200">
                <a:solidFill>
                  <a:srgbClr val="0000CC"/>
                </a:solidFill>
                <a:latin typeface="Times New Roman" pitchFamily="18" charset="0"/>
                <a:cs typeface="Times New Roman" pitchFamily="18" charset="0"/>
              </a:rPr>
              <a:t>7</a:t>
            </a:r>
            <a:r>
              <a:rPr lang="en-US" sz="3200" smtClean="0">
                <a:solidFill>
                  <a:srgbClr val="0000CC"/>
                </a:solidFill>
                <a:latin typeface="Times New Roman" pitchFamily="18" charset="0"/>
                <a:cs typeface="Times New Roman" pitchFamily="18" charset="0"/>
              </a:rPr>
              <a:t>, 8/2019)</a:t>
            </a:r>
            <a:endParaRPr lang="en-US" sz="3200"/>
          </a:p>
        </p:txBody>
      </p:sp>
    </p:spTree>
    <p:extLst>
      <p:ext uri="{BB962C8B-B14F-4D97-AF65-F5344CB8AC3E}">
        <p14:creationId xmlns:p14="http://schemas.microsoft.com/office/powerpoint/2010/main" val="611439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13898"/>
            <a:ext cx="6850298" cy="793719"/>
          </a:xfrm>
        </p:spPr>
        <p:txBody>
          <a:bodyPr>
            <a:normAutofit/>
          </a:bodyPr>
          <a:lstStyle/>
          <a:p>
            <a:pPr algn="ctr"/>
            <a:r>
              <a:rPr lang="en-US" sz="4000" b="1" smtClean="0">
                <a:solidFill>
                  <a:srgbClr val="0000CC"/>
                </a:solidFill>
              </a:rPr>
              <a:t>QUY CHẾ ĐÀO TẠO</a:t>
            </a:r>
            <a:endParaRPr lang="en-US" sz="4000" b="1">
              <a:solidFill>
                <a:srgbClr val="0000CC"/>
              </a:solidFill>
            </a:endParaRPr>
          </a:p>
        </p:txBody>
      </p:sp>
      <p:sp>
        <p:nvSpPr>
          <p:cNvPr id="3" name="Content Placeholder 2"/>
          <p:cNvSpPr>
            <a:spLocks noGrp="1"/>
          </p:cNvSpPr>
          <p:nvPr>
            <p:ph idx="1"/>
          </p:nvPr>
        </p:nvSpPr>
        <p:spPr>
          <a:xfrm>
            <a:off x="232012" y="1485901"/>
            <a:ext cx="8570794" cy="4152901"/>
          </a:xfrm>
        </p:spPr>
        <p:txBody>
          <a:bodyPr>
            <a:normAutofit fontScale="92500" lnSpcReduction="20000"/>
          </a:bodyPr>
          <a:lstStyle/>
          <a:p>
            <a:pPr marL="0" indent="0" algn="just">
              <a:buNone/>
            </a:pPr>
            <a:r>
              <a:rPr lang="vi-VN" sz="2600" b="1">
                <a:solidFill>
                  <a:srgbClr val="0000CC"/>
                </a:solidFill>
                <a:latin typeface="Times New Roman" pitchFamily="18" charset="0"/>
                <a:cs typeface="Times New Roman" pitchFamily="18" charset="0"/>
              </a:rPr>
              <a:t>Điều kiện dự thi kết thúc môn học</a:t>
            </a:r>
            <a:endParaRPr lang="en-US" sz="2600" b="1">
              <a:solidFill>
                <a:srgbClr val="0000CC"/>
              </a:solidFill>
              <a:latin typeface="Times New Roman" pitchFamily="18" charset="0"/>
              <a:cs typeface="Times New Roman" pitchFamily="18" charset="0"/>
            </a:endParaRPr>
          </a:p>
          <a:p>
            <a:pPr marL="0" indent="0" algn="just">
              <a:buNone/>
            </a:pPr>
            <a:r>
              <a:rPr lang="vi-VN" sz="2600" smtClean="0">
                <a:solidFill>
                  <a:srgbClr val="0000CC"/>
                </a:solidFill>
                <a:latin typeface="Times New Roman" pitchFamily="18" charset="0"/>
                <a:cs typeface="Times New Roman" pitchFamily="18" charset="0"/>
              </a:rPr>
              <a:t>-</a:t>
            </a:r>
            <a:r>
              <a:rPr lang="vi-VN" sz="2600">
                <a:solidFill>
                  <a:srgbClr val="0000CC"/>
                </a:solidFill>
                <a:latin typeface="Times New Roman" pitchFamily="18" charset="0"/>
                <a:cs typeface="Times New Roman" pitchFamily="18" charset="0"/>
              </a:rPr>
              <a:t> Tham dự ít nhất 70% thời gian học lý thuyết, thực hành và các yêu cầu của môn học được quy định trong chương trình môn học;</a:t>
            </a:r>
            <a:endParaRPr lang="en-US" sz="2600">
              <a:solidFill>
                <a:srgbClr val="0000CC"/>
              </a:solidFill>
              <a:latin typeface="Times New Roman" pitchFamily="18" charset="0"/>
              <a:cs typeface="Times New Roman" pitchFamily="18" charset="0"/>
            </a:endParaRPr>
          </a:p>
          <a:p>
            <a:pPr marL="0" indent="0" algn="just">
              <a:buNone/>
            </a:pPr>
            <a:r>
              <a:rPr lang="vi-VN" sz="2600">
                <a:solidFill>
                  <a:srgbClr val="0000CC"/>
                </a:solidFill>
                <a:latin typeface="Times New Roman" pitchFamily="18" charset="0"/>
                <a:cs typeface="Times New Roman" pitchFamily="18" charset="0"/>
              </a:rPr>
              <a:t>- Điểm trung bình chung các điểm kiểm tra đạt từ </a:t>
            </a:r>
            <a:r>
              <a:rPr lang="en-US" sz="2600">
                <a:solidFill>
                  <a:srgbClr val="0000CC"/>
                </a:solidFill>
                <a:latin typeface="Times New Roman" pitchFamily="18" charset="0"/>
                <a:cs typeface="Times New Roman" pitchFamily="18" charset="0"/>
              </a:rPr>
              <a:t>4</a:t>
            </a:r>
            <a:r>
              <a:rPr lang="vi-VN" sz="2600">
                <a:solidFill>
                  <a:srgbClr val="0000CC"/>
                </a:solidFill>
                <a:latin typeface="Times New Roman" pitchFamily="18" charset="0"/>
                <a:cs typeface="Times New Roman" pitchFamily="18" charset="0"/>
              </a:rPr>
              <a:t>,0 điểm trở lên theo thang điểm 10;</a:t>
            </a:r>
            <a:endParaRPr lang="en-US" sz="2600">
              <a:solidFill>
                <a:srgbClr val="0000CC"/>
              </a:solidFill>
              <a:latin typeface="Times New Roman" pitchFamily="18" charset="0"/>
              <a:cs typeface="Times New Roman" pitchFamily="18" charset="0"/>
            </a:endParaRPr>
          </a:p>
          <a:p>
            <a:pPr marL="0" indent="0" algn="just">
              <a:buNone/>
            </a:pPr>
            <a:r>
              <a:rPr lang="vi-VN" sz="2600">
                <a:solidFill>
                  <a:srgbClr val="0000CC"/>
                </a:solidFill>
                <a:latin typeface="Times New Roman" pitchFamily="18" charset="0"/>
                <a:cs typeface="Times New Roman" pitchFamily="18" charset="0"/>
              </a:rPr>
              <a:t>- Còn số lần dự thi kết thúc môn học theo quy định tại khoản 2 Điều này.</a:t>
            </a:r>
            <a:endParaRPr lang="en-US" sz="2600">
              <a:solidFill>
                <a:srgbClr val="0000CC"/>
              </a:solidFill>
              <a:latin typeface="Times New Roman" pitchFamily="18" charset="0"/>
              <a:cs typeface="Times New Roman" pitchFamily="18" charset="0"/>
            </a:endParaRPr>
          </a:p>
          <a:p>
            <a:pPr marL="0" indent="0" algn="just">
              <a:buNone/>
            </a:pPr>
            <a:r>
              <a:rPr lang="vi-VN" sz="2600">
                <a:solidFill>
                  <a:srgbClr val="0000CC"/>
                </a:solidFill>
                <a:latin typeface="Times New Roman" pitchFamily="18" charset="0"/>
                <a:cs typeface="Times New Roman" pitchFamily="18" charset="0"/>
              </a:rPr>
              <a:t>- HSSV có giấy xác nhận khuyết tật theo quy định </a:t>
            </a:r>
            <a:r>
              <a:rPr lang="en-US" sz="2600">
                <a:solidFill>
                  <a:srgbClr val="0000CC"/>
                </a:solidFill>
                <a:latin typeface="Times New Roman" pitchFamily="18" charset="0"/>
                <a:cs typeface="Times New Roman" pitchFamily="18" charset="0"/>
              </a:rPr>
              <a:t>và nghỉ học có lý do chính đáng </a:t>
            </a:r>
            <a:r>
              <a:rPr lang="vi-VN" sz="2600">
                <a:solidFill>
                  <a:srgbClr val="0000CC"/>
                </a:solidFill>
                <a:latin typeface="Times New Roman" pitchFamily="18" charset="0"/>
                <a:cs typeface="Times New Roman" pitchFamily="18" charset="0"/>
              </a:rPr>
              <a:t>thì được hiệu trưởng xem xét, quyết định ưu tiên điều kiện dự thi trên cơ sở HSSV đó phải bảo đảm điều kiện về điểm trung bình </a:t>
            </a:r>
            <a:r>
              <a:rPr lang="en-US" sz="2600">
                <a:solidFill>
                  <a:srgbClr val="0000CC"/>
                </a:solidFill>
                <a:latin typeface="Times New Roman" pitchFamily="18" charset="0"/>
                <a:cs typeface="Times New Roman" pitchFamily="18" charset="0"/>
              </a:rPr>
              <a:t>chung </a:t>
            </a:r>
            <a:r>
              <a:rPr lang="vi-VN" sz="2600">
                <a:solidFill>
                  <a:srgbClr val="0000CC"/>
                </a:solidFill>
                <a:latin typeface="Times New Roman" pitchFamily="18" charset="0"/>
                <a:cs typeface="Times New Roman" pitchFamily="18" charset="0"/>
              </a:rPr>
              <a:t>các điểm kiểm tra.</a:t>
            </a:r>
            <a:endParaRPr lang="en-US" sz="2600">
              <a:solidFill>
                <a:srgbClr val="0000CC"/>
              </a:solidFill>
              <a:latin typeface="Times New Roman" pitchFamily="18" charset="0"/>
              <a:cs typeface="Times New Roman" pitchFamily="18" charset="0"/>
            </a:endParaRPr>
          </a:p>
          <a:p>
            <a:endParaRPr lang="en-US"/>
          </a:p>
        </p:txBody>
      </p:sp>
    </p:spTree>
    <p:extLst>
      <p:ext uri="{BB962C8B-B14F-4D97-AF65-F5344CB8AC3E}">
        <p14:creationId xmlns:p14="http://schemas.microsoft.com/office/powerpoint/2010/main" val="861936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41193"/>
            <a:ext cx="6850298" cy="698185"/>
          </a:xfrm>
        </p:spPr>
        <p:txBody>
          <a:bodyPr>
            <a:normAutofit/>
          </a:bodyPr>
          <a:lstStyle/>
          <a:p>
            <a:pPr algn="ctr"/>
            <a:r>
              <a:rPr lang="en-US" sz="4000" b="1">
                <a:solidFill>
                  <a:srgbClr val="0000CC"/>
                </a:solidFill>
              </a:rPr>
              <a:t>QUY CHẾ ĐÀO TẠO</a:t>
            </a:r>
            <a:endParaRPr lang="en-US" sz="4000"/>
          </a:p>
        </p:txBody>
      </p:sp>
      <p:sp>
        <p:nvSpPr>
          <p:cNvPr id="3" name="Content Placeholder 2"/>
          <p:cNvSpPr>
            <a:spLocks noGrp="1"/>
          </p:cNvSpPr>
          <p:nvPr>
            <p:ph idx="1"/>
          </p:nvPr>
        </p:nvSpPr>
        <p:spPr>
          <a:xfrm>
            <a:off x="395786" y="1485901"/>
            <a:ext cx="8420668" cy="4669239"/>
          </a:xfrm>
        </p:spPr>
        <p:txBody>
          <a:bodyPr>
            <a:normAutofit/>
          </a:bodyPr>
          <a:lstStyle/>
          <a:p>
            <a:pPr marL="0" indent="0">
              <a:buNone/>
            </a:pPr>
            <a:r>
              <a:rPr lang="vi-VN" sz="2800" b="1">
                <a:solidFill>
                  <a:srgbClr val="0000CC"/>
                </a:solidFill>
                <a:latin typeface="Times New Roman" pitchFamily="18" charset="0"/>
                <a:cs typeface="Times New Roman" pitchFamily="18" charset="0"/>
              </a:rPr>
              <a:t>Số lần dự thi kết thúc môn học</a:t>
            </a:r>
            <a:endParaRPr lang="en-US" sz="2800" b="1">
              <a:solidFill>
                <a:srgbClr val="0000CC"/>
              </a:solidFill>
              <a:latin typeface="Times New Roman" pitchFamily="18" charset="0"/>
              <a:cs typeface="Times New Roman" pitchFamily="18" charset="0"/>
            </a:endParaRPr>
          </a:p>
          <a:p>
            <a:pPr marL="0" indent="0" algn="just">
              <a:buNone/>
            </a:pPr>
            <a:r>
              <a:rPr lang="vi-VN" sz="2800">
                <a:solidFill>
                  <a:srgbClr val="0000CC"/>
                </a:solidFill>
                <a:latin typeface="Times New Roman" pitchFamily="18" charset="0"/>
                <a:cs typeface="Times New Roman" pitchFamily="18" charset="0"/>
              </a:rPr>
              <a:t>a) HSSV được dự thi kết thúc môn học lần thứ nhất</a:t>
            </a:r>
            <a:r>
              <a:rPr lang="vi-VN" sz="2800">
                <a:solidFill>
                  <a:srgbClr val="0000CC"/>
                </a:solidFill>
                <a:latin typeface="Times New Roman" pitchFamily="18" charset="0"/>
                <a:cs typeface="Times New Roman" pitchFamily="18" charset="0"/>
              </a:rPr>
              <a:t>, </a:t>
            </a:r>
            <a:r>
              <a:rPr lang="vi-VN" sz="2800" smtClean="0">
                <a:solidFill>
                  <a:srgbClr val="0000CC"/>
                </a:solidFill>
                <a:latin typeface="Times New Roman" pitchFamily="18" charset="0"/>
                <a:cs typeface="Times New Roman" pitchFamily="18" charset="0"/>
              </a:rPr>
              <a:t>chưa </a:t>
            </a:r>
            <a:r>
              <a:rPr lang="vi-VN" sz="2800">
                <a:solidFill>
                  <a:srgbClr val="0000CC"/>
                </a:solidFill>
                <a:latin typeface="Times New Roman" pitchFamily="18" charset="0"/>
                <a:cs typeface="Times New Roman" pitchFamily="18" charset="0"/>
              </a:rPr>
              <a:t>đạt yêu cầu thì được dự thi thêm một </a:t>
            </a:r>
            <a:r>
              <a:rPr lang="vi-VN" sz="2800">
                <a:solidFill>
                  <a:srgbClr val="0000CC"/>
                </a:solidFill>
                <a:latin typeface="Times New Roman" pitchFamily="18" charset="0"/>
                <a:cs typeface="Times New Roman" pitchFamily="18" charset="0"/>
              </a:rPr>
              <a:t>lần </a:t>
            </a:r>
            <a:r>
              <a:rPr lang="vi-VN" sz="2800" smtClean="0">
                <a:solidFill>
                  <a:srgbClr val="0000CC"/>
                </a:solidFill>
                <a:latin typeface="Times New Roman" pitchFamily="18" charset="0"/>
                <a:cs typeface="Times New Roman" pitchFamily="18" charset="0"/>
              </a:rPr>
              <a:t>nữa;</a:t>
            </a:r>
            <a:endParaRPr lang="en-US" sz="2800">
              <a:solidFill>
                <a:srgbClr val="0000CC"/>
              </a:solidFill>
              <a:latin typeface="Times New Roman" pitchFamily="18" charset="0"/>
              <a:cs typeface="Times New Roman" pitchFamily="18" charset="0"/>
            </a:endParaRPr>
          </a:p>
          <a:p>
            <a:pPr marL="0" indent="0" algn="just">
              <a:buNone/>
            </a:pPr>
            <a:r>
              <a:rPr lang="vi-VN" sz="2800">
                <a:solidFill>
                  <a:srgbClr val="0000CC"/>
                </a:solidFill>
                <a:latin typeface="Times New Roman" pitchFamily="18" charset="0"/>
                <a:cs typeface="Times New Roman" pitchFamily="18" charset="0"/>
              </a:rPr>
              <a:t>b) HSSV vắng mặt ở lần thi nào mà không có lý do chính đáng thì vẫn tính số lần dự thi đó</a:t>
            </a:r>
            <a:r>
              <a:rPr lang="vi-VN" sz="2800">
                <a:solidFill>
                  <a:srgbClr val="0000CC"/>
                </a:solidFill>
                <a:latin typeface="Times New Roman" pitchFamily="18" charset="0"/>
                <a:cs typeface="Times New Roman" pitchFamily="18" charset="0"/>
              </a:rPr>
              <a:t>, </a:t>
            </a:r>
            <a:r>
              <a:rPr lang="vi-VN" sz="2800" smtClean="0">
                <a:solidFill>
                  <a:srgbClr val="0000CC"/>
                </a:solidFill>
                <a:latin typeface="Times New Roman" pitchFamily="18" charset="0"/>
                <a:cs typeface="Times New Roman" pitchFamily="18" charset="0"/>
              </a:rPr>
              <a:t>nhận </a:t>
            </a:r>
            <a:r>
              <a:rPr lang="vi-VN" sz="2800">
                <a:solidFill>
                  <a:srgbClr val="0000CC"/>
                </a:solidFill>
                <a:latin typeface="Times New Roman" pitchFamily="18" charset="0"/>
                <a:cs typeface="Times New Roman" pitchFamily="18" charset="0"/>
              </a:rPr>
              <a:t>điểm </a:t>
            </a:r>
            <a:r>
              <a:rPr lang="vi-VN" sz="2800">
                <a:solidFill>
                  <a:srgbClr val="0000CC"/>
                </a:solidFill>
                <a:latin typeface="Times New Roman" pitchFamily="18" charset="0"/>
                <a:cs typeface="Times New Roman" pitchFamily="18" charset="0"/>
              </a:rPr>
              <a:t>0 </a:t>
            </a:r>
            <a:r>
              <a:rPr lang="en-US" sz="2800" smtClean="0">
                <a:solidFill>
                  <a:srgbClr val="0000CC"/>
                </a:solidFill>
                <a:latin typeface="Times New Roman" pitchFamily="18" charset="0"/>
                <a:cs typeface="Times New Roman" pitchFamily="18" charset="0"/>
              </a:rPr>
              <a:t>và </a:t>
            </a:r>
            <a:r>
              <a:rPr lang="en-US" sz="2800">
                <a:solidFill>
                  <a:srgbClr val="0000CC"/>
                </a:solidFill>
                <a:latin typeface="Times New Roman" pitchFamily="18" charset="0"/>
                <a:cs typeface="Times New Roman" pitchFamily="18" charset="0"/>
              </a:rPr>
              <a:t>phải thi lại.</a:t>
            </a:r>
          </a:p>
          <a:p>
            <a:pPr marL="0" indent="0" algn="just">
              <a:buNone/>
            </a:pPr>
            <a:r>
              <a:rPr lang="en-US" sz="2800">
                <a:solidFill>
                  <a:srgbClr val="0000CC"/>
                </a:solidFill>
                <a:latin typeface="Times New Roman" pitchFamily="18" charset="0"/>
                <a:cs typeface="Times New Roman" pitchFamily="18" charset="0"/>
              </a:rPr>
              <a:t>c) T</a:t>
            </a:r>
            <a:r>
              <a:rPr lang="vi-VN" sz="2800">
                <a:solidFill>
                  <a:srgbClr val="0000CC"/>
                </a:solidFill>
                <a:latin typeface="Times New Roman" pitchFamily="18" charset="0"/>
                <a:cs typeface="Times New Roman" pitchFamily="18" charset="0"/>
              </a:rPr>
              <a:t>rường hợp có lý do chính đáng thì không tính số lần dự thi và được bố trí dự thi ở kỳ thi khác</a:t>
            </a:r>
            <a:r>
              <a:rPr lang="vi-VN" sz="2800">
                <a:solidFill>
                  <a:srgbClr val="0000CC"/>
                </a:solidFill>
                <a:latin typeface="Times New Roman" pitchFamily="18" charset="0"/>
                <a:cs typeface="Times New Roman" pitchFamily="18" charset="0"/>
              </a:rPr>
              <a:t>.</a:t>
            </a:r>
            <a:r>
              <a:rPr lang="en-US" sz="2800">
                <a:solidFill>
                  <a:srgbClr val="0000CC"/>
                </a:solidFill>
                <a:latin typeface="Times New Roman" pitchFamily="18" charset="0"/>
                <a:cs typeface="Times New Roman" pitchFamily="18" charset="0"/>
              </a:rPr>
              <a:t> </a:t>
            </a:r>
            <a:endParaRPr lang="en-US"/>
          </a:p>
        </p:txBody>
      </p:sp>
    </p:spTree>
    <p:extLst>
      <p:ext uri="{BB962C8B-B14F-4D97-AF65-F5344CB8AC3E}">
        <p14:creationId xmlns:p14="http://schemas.microsoft.com/office/powerpoint/2010/main" val="4149639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2956" y="1485901"/>
            <a:ext cx="8625384" cy="4628296"/>
          </a:xfrm>
        </p:spPr>
        <p:txBody>
          <a:bodyPr>
            <a:normAutofit lnSpcReduction="10000"/>
          </a:bodyPr>
          <a:lstStyle/>
          <a:p>
            <a:pPr marL="0" indent="0" algn="just">
              <a:buNone/>
            </a:pPr>
            <a:r>
              <a:rPr lang="vi-VN" sz="2800" b="1">
                <a:solidFill>
                  <a:srgbClr val="0000CC"/>
                </a:solidFill>
                <a:latin typeface="Times New Roman" pitchFamily="18" charset="0"/>
                <a:cs typeface="Times New Roman" pitchFamily="18" charset="0"/>
              </a:rPr>
              <a:t>Cách tính điểm </a:t>
            </a:r>
            <a:r>
              <a:rPr lang="vi-VN" sz="2800" b="1">
                <a:solidFill>
                  <a:srgbClr val="0000CC"/>
                </a:solidFill>
                <a:latin typeface="Times New Roman" pitchFamily="18" charset="0"/>
                <a:cs typeface="Times New Roman" pitchFamily="18" charset="0"/>
              </a:rPr>
              <a:t>môn </a:t>
            </a:r>
            <a:r>
              <a:rPr lang="vi-VN" sz="2800" b="1" smtClean="0">
                <a:solidFill>
                  <a:srgbClr val="0000CC"/>
                </a:solidFill>
                <a:latin typeface="Times New Roman" pitchFamily="18" charset="0"/>
                <a:cs typeface="Times New Roman" pitchFamily="18" charset="0"/>
              </a:rPr>
              <a:t>học</a:t>
            </a:r>
            <a:r>
              <a:rPr lang="en-US" sz="2800" b="1" smtClean="0">
                <a:solidFill>
                  <a:srgbClr val="0000CC"/>
                </a:solidFill>
                <a:latin typeface="Times New Roman" pitchFamily="18" charset="0"/>
                <a:cs typeface="Times New Roman" pitchFamily="18" charset="0"/>
              </a:rPr>
              <a:t> lý thuyết hoặc lý thuyết + thực hành</a:t>
            </a:r>
          </a:p>
          <a:p>
            <a:pPr marL="0" indent="0" algn="just">
              <a:buNone/>
            </a:pPr>
            <a:r>
              <a:rPr lang="vi-VN" sz="2800" smtClean="0">
                <a:solidFill>
                  <a:srgbClr val="0000CC"/>
                </a:solidFill>
                <a:latin typeface="Times New Roman" pitchFamily="18" charset="0"/>
                <a:cs typeface="Times New Roman" pitchFamily="18" charset="0"/>
              </a:rPr>
              <a:t>a</a:t>
            </a:r>
            <a:r>
              <a:rPr lang="vi-VN" sz="2800">
                <a:solidFill>
                  <a:srgbClr val="0000CC"/>
                </a:solidFill>
                <a:latin typeface="Times New Roman" pitchFamily="18" charset="0"/>
                <a:cs typeface="Times New Roman" pitchFamily="18" charset="0"/>
              </a:rPr>
              <a:t>) Điểm môn học bao gồm điểm trung bình các điểm kiểm tra có trọng số 0,4 và điểm thi kết thúc môn học có trọng số 0,6;</a:t>
            </a:r>
            <a:endParaRPr lang="en-US" sz="2800">
              <a:solidFill>
                <a:srgbClr val="0000CC"/>
              </a:solidFill>
              <a:latin typeface="Times New Roman" pitchFamily="18" charset="0"/>
              <a:cs typeface="Times New Roman" pitchFamily="18" charset="0"/>
            </a:endParaRPr>
          </a:p>
          <a:p>
            <a:pPr marL="0" indent="0" algn="just">
              <a:buNone/>
            </a:pPr>
            <a:r>
              <a:rPr lang="vi-VN" sz="2800">
                <a:solidFill>
                  <a:srgbClr val="0000CC"/>
                </a:solidFill>
                <a:latin typeface="Times New Roman" pitchFamily="18" charset="0"/>
                <a:cs typeface="Times New Roman" pitchFamily="18" charset="0"/>
              </a:rPr>
              <a:t>b) Điểm trung bình điểm kiểm tra là trung bình cộng của các điểm kiểm tra thường xuyên, điểm kiểm tra định kỳ theo hệ số của từng loại điểm. Trong đó, điểm kiểm tra thường xuyên tính hệ số 1, điểm kiểm tra định kỳ </a:t>
            </a:r>
            <a:r>
              <a:rPr lang="en-US" sz="2800">
                <a:solidFill>
                  <a:srgbClr val="0000CC"/>
                </a:solidFill>
                <a:latin typeface="Times New Roman" pitchFamily="18" charset="0"/>
                <a:cs typeface="Times New Roman" pitchFamily="18" charset="0"/>
              </a:rPr>
              <a:t>và bài thực hành </a:t>
            </a:r>
            <a:r>
              <a:rPr lang="vi-VN" sz="2800">
                <a:solidFill>
                  <a:srgbClr val="0000CC"/>
                </a:solidFill>
                <a:latin typeface="Times New Roman" pitchFamily="18" charset="0"/>
                <a:cs typeface="Times New Roman" pitchFamily="18" charset="0"/>
              </a:rPr>
              <a:t>tính hệ số 2</a:t>
            </a:r>
            <a:r>
              <a:rPr lang="en-US" sz="2800">
                <a:solidFill>
                  <a:srgbClr val="0000CC"/>
                </a:solidFill>
                <a:latin typeface="Times New Roman" pitchFamily="18" charset="0"/>
                <a:cs typeface="Times New Roman" pitchFamily="18" charset="0"/>
              </a:rPr>
              <a:t>.</a:t>
            </a:r>
          </a:p>
          <a:p>
            <a:endParaRPr lang="en-US"/>
          </a:p>
        </p:txBody>
      </p:sp>
      <p:sp>
        <p:nvSpPr>
          <p:cNvPr id="4" name="Title 1"/>
          <p:cNvSpPr>
            <a:spLocks noGrp="1"/>
          </p:cNvSpPr>
          <p:nvPr>
            <p:ph type="title"/>
          </p:nvPr>
        </p:nvSpPr>
        <p:spPr>
          <a:xfrm>
            <a:off x="1170295" y="245658"/>
            <a:ext cx="6850298" cy="821015"/>
          </a:xfrm>
        </p:spPr>
        <p:txBody>
          <a:bodyPr>
            <a:normAutofit/>
          </a:bodyPr>
          <a:lstStyle/>
          <a:p>
            <a:pPr algn="ctr"/>
            <a:r>
              <a:rPr lang="en-US" sz="4000" b="1">
                <a:solidFill>
                  <a:srgbClr val="0000CC"/>
                </a:solidFill>
              </a:rPr>
              <a:t>QUY CHẾ ĐÀO TẠO</a:t>
            </a:r>
            <a:endParaRPr lang="en-US" sz="4000"/>
          </a:p>
        </p:txBody>
      </p:sp>
    </p:spTree>
    <p:extLst>
      <p:ext uri="{BB962C8B-B14F-4D97-AF65-F5344CB8AC3E}">
        <p14:creationId xmlns:p14="http://schemas.microsoft.com/office/powerpoint/2010/main" val="3509316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307" y="1485901"/>
            <a:ext cx="8611738" cy="4152901"/>
          </a:xfrm>
        </p:spPr>
        <p:txBody>
          <a:bodyPr>
            <a:normAutofit/>
          </a:bodyPr>
          <a:lstStyle/>
          <a:p>
            <a:pPr marL="0" indent="0" algn="just">
              <a:buNone/>
            </a:pPr>
            <a:r>
              <a:rPr lang="vi-VN" sz="2400" b="1">
                <a:solidFill>
                  <a:srgbClr val="0000CC"/>
                </a:solidFill>
                <a:latin typeface="Times New Roman" pitchFamily="18" charset="0"/>
                <a:cs typeface="Times New Roman" pitchFamily="18" charset="0"/>
              </a:rPr>
              <a:t>Điểm môn học</a:t>
            </a:r>
            <a:r>
              <a:rPr lang="en-US" sz="2400" b="1">
                <a:solidFill>
                  <a:srgbClr val="0000CC"/>
                </a:solidFill>
                <a:latin typeface="Times New Roman" pitchFamily="18" charset="0"/>
                <a:cs typeface="Times New Roman" pitchFamily="18" charset="0"/>
              </a:rPr>
              <a:t> thực hành:</a:t>
            </a:r>
          </a:p>
          <a:p>
            <a:pPr marL="0" indent="0" algn="just">
              <a:buNone/>
            </a:pPr>
            <a:r>
              <a:rPr lang="en-US" sz="2400">
                <a:solidFill>
                  <a:srgbClr val="0000CC"/>
                </a:solidFill>
                <a:latin typeface="Times New Roman" pitchFamily="18" charset="0"/>
                <a:cs typeface="Times New Roman" pitchFamily="18" charset="0"/>
              </a:rPr>
              <a:t>a) Sinh viên phải tham dự đầy đủ các bài thực hành theo đúng đề chương chi tiết học phần.</a:t>
            </a:r>
          </a:p>
          <a:p>
            <a:pPr marL="0" indent="0" algn="just">
              <a:buNone/>
            </a:pPr>
            <a:r>
              <a:rPr lang="en-US" sz="2400">
                <a:solidFill>
                  <a:srgbClr val="0000CC"/>
                </a:solidFill>
                <a:latin typeface="Times New Roman" pitchFamily="18" charset="0"/>
                <a:cs typeface="Times New Roman" pitchFamily="18" charset="0"/>
              </a:rPr>
              <a:t>b) </a:t>
            </a:r>
            <a:r>
              <a:rPr lang="vi-VN" sz="2400">
                <a:solidFill>
                  <a:srgbClr val="0000CC"/>
                </a:solidFill>
                <a:latin typeface="Times New Roman" pitchFamily="18" charset="0"/>
                <a:cs typeface="Times New Roman" pitchFamily="18" charset="0"/>
              </a:rPr>
              <a:t>Điểm môn học </a:t>
            </a:r>
            <a:r>
              <a:rPr lang="en-US" sz="2400">
                <a:solidFill>
                  <a:srgbClr val="0000CC"/>
                </a:solidFill>
                <a:latin typeface="Times New Roman" pitchFamily="18" charset="0"/>
                <a:cs typeface="Times New Roman" pitchFamily="18" charset="0"/>
              </a:rPr>
              <a:t>thực hành là trung bình cộng của điểm các bài thực hành.</a:t>
            </a:r>
          </a:p>
          <a:p>
            <a:pPr marL="0" indent="0" algn="just">
              <a:buNone/>
            </a:pPr>
            <a:r>
              <a:rPr lang="en-US" sz="2400">
                <a:solidFill>
                  <a:srgbClr val="0000CC"/>
                </a:solidFill>
                <a:latin typeface="Times New Roman" pitchFamily="18" charset="0"/>
                <a:cs typeface="Times New Roman" pitchFamily="18" charset="0"/>
              </a:rPr>
              <a:t>3. Điểm kiểm tra, kể cả điểm của từng bài thực hành, điểm thi kết thúc môn học và điểm môn học được chấm theo thang điểm 10 (từ 0 đến 10), làm tròn đến một chữ số thập phân</a:t>
            </a:r>
          </a:p>
          <a:p>
            <a:endParaRPr lang="en-US" sz="2400">
              <a:solidFill>
                <a:srgbClr val="0000CC"/>
              </a:solidFill>
            </a:endParaRPr>
          </a:p>
        </p:txBody>
      </p:sp>
      <p:sp>
        <p:nvSpPr>
          <p:cNvPr id="4" name="Title 1"/>
          <p:cNvSpPr>
            <a:spLocks noGrp="1"/>
          </p:cNvSpPr>
          <p:nvPr>
            <p:ph type="title"/>
          </p:nvPr>
        </p:nvSpPr>
        <p:spPr>
          <a:xfrm>
            <a:off x="1197591" y="177421"/>
            <a:ext cx="6850298" cy="766424"/>
          </a:xfrm>
        </p:spPr>
        <p:txBody>
          <a:bodyPr>
            <a:normAutofit/>
          </a:bodyPr>
          <a:lstStyle/>
          <a:p>
            <a:pPr algn="ctr"/>
            <a:r>
              <a:rPr lang="en-US" sz="4000" b="1">
                <a:solidFill>
                  <a:srgbClr val="0000CC"/>
                </a:solidFill>
              </a:rPr>
              <a:t>QUY CHẾ ĐÀO TẠO</a:t>
            </a:r>
            <a:endParaRPr lang="en-US" sz="4000"/>
          </a:p>
        </p:txBody>
      </p:sp>
    </p:spTree>
    <p:extLst>
      <p:ext uri="{BB962C8B-B14F-4D97-AF65-F5344CB8AC3E}">
        <p14:creationId xmlns:p14="http://schemas.microsoft.com/office/powerpoint/2010/main" val="2814384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251" y="1485901"/>
            <a:ext cx="8693624" cy="4751126"/>
          </a:xfrm>
        </p:spPr>
        <p:txBody>
          <a:bodyPr>
            <a:normAutofit fontScale="92500" lnSpcReduction="10000"/>
          </a:bodyPr>
          <a:lstStyle/>
          <a:p>
            <a:pPr marL="0" indent="0">
              <a:buNone/>
            </a:pPr>
            <a:r>
              <a:rPr lang="vi-VN" sz="2000" b="1">
                <a:solidFill>
                  <a:srgbClr val="0000CC"/>
                </a:solidFill>
                <a:latin typeface="Times New Roman" pitchFamily="18" charset="0"/>
                <a:cs typeface="Times New Roman" pitchFamily="18" charset="0"/>
              </a:rPr>
              <a:t>Cảnh báo kết quả học tập, buộc thôi học, tự thôi học</a:t>
            </a:r>
            <a:endParaRPr lang="en-US" sz="2000">
              <a:solidFill>
                <a:srgbClr val="0000CC"/>
              </a:solidFill>
              <a:latin typeface="Times New Roman" pitchFamily="18" charset="0"/>
              <a:cs typeface="Times New Roman" pitchFamily="18" charset="0"/>
            </a:endParaRPr>
          </a:p>
          <a:p>
            <a:pPr marL="0" indent="0" algn="just">
              <a:buNone/>
            </a:pPr>
            <a:r>
              <a:rPr lang="vi-VN" sz="2000" smtClean="0">
                <a:solidFill>
                  <a:srgbClr val="0000CC"/>
                </a:solidFill>
                <a:latin typeface="Times New Roman" pitchFamily="18" charset="0"/>
                <a:cs typeface="Times New Roman" pitchFamily="18" charset="0"/>
              </a:rPr>
              <a:t>Việc </a:t>
            </a:r>
            <a:r>
              <a:rPr lang="vi-VN" sz="2000">
                <a:solidFill>
                  <a:srgbClr val="0000CC"/>
                </a:solidFill>
                <a:latin typeface="Times New Roman" pitchFamily="18" charset="0"/>
                <a:cs typeface="Times New Roman" pitchFamily="18" charset="0"/>
              </a:rPr>
              <a:t>cảnh báo kết quả học tập của HSSV được dựa trên các điều kiện sau:</a:t>
            </a:r>
            <a:endParaRPr lang="en-US" sz="2000">
              <a:solidFill>
                <a:srgbClr val="0000CC"/>
              </a:solidFill>
              <a:latin typeface="Times New Roman" pitchFamily="18" charset="0"/>
              <a:cs typeface="Times New Roman" pitchFamily="18" charset="0"/>
            </a:endParaRPr>
          </a:p>
          <a:p>
            <a:pPr marL="0" indent="0" algn="just">
              <a:buNone/>
            </a:pPr>
            <a:r>
              <a:rPr lang="vi-VN" sz="2000">
                <a:solidFill>
                  <a:srgbClr val="0000CC"/>
                </a:solidFill>
                <a:latin typeface="Times New Roman" pitchFamily="18" charset="0"/>
                <a:cs typeface="Times New Roman" pitchFamily="18" charset="0"/>
              </a:rPr>
              <a:t>a) Điểm trung bình chung học kỳ đạt dưới 3,00 đối với học kỳ đầu của khóa học, dưới 4,00 đối với các học kỳ tiếp theo;</a:t>
            </a:r>
            <a:endParaRPr lang="en-US" sz="2000">
              <a:solidFill>
                <a:srgbClr val="0000CC"/>
              </a:solidFill>
              <a:latin typeface="Times New Roman" pitchFamily="18" charset="0"/>
              <a:cs typeface="Times New Roman" pitchFamily="18" charset="0"/>
            </a:endParaRPr>
          </a:p>
          <a:p>
            <a:pPr marL="0" indent="0" algn="just">
              <a:buNone/>
            </a:pPr>
            <a:r>
              <a:rPr lang="vi-VN" sz="2000">
                <a:solidFill>
                  <a:srgbClr val="0000CC"/>
                </a:solidFill>
                <a:latin typeface="Times New Roman" pitchFamily="18" charset="0"/>
                <a:cs typeface="Times New Roman" pitchFamily="18" charset="0"/>
              </a:rPr>
              <a:t>b) Tổng số tín chỉ của các học phần bị điểm dưới 4,0 còn tồn đọng tính từ đầu khóa học đến thời điểm xét vượt quá 24 tín chỉ.</a:t>
            </a:r>
            <a:endParaRPr lang="en-US" sz="2000">
              <a:solidFill>
                <a:srgbClr val="0000CC"/>
              </a:solidFill>
              <a:latin typeface="Times New Roman" pitchFamily="18" charset="0"/>
              <a:cs typeface="Times New Roman" pitchFamily="18" charset="0"/>
            </a:endParaRPr>
          </a:p>
          <a:p>
            <a:pPr marL="0" indent="0" algn="just">
              <a:buNone/>
            </a:pPr>
            <a:r>
              <a:rPr lang="vi-VN" sz="2000">
                <a:solidFill>
                  <a:srgbClr val="0000CC"/>
                </a:solidFill>
                <a:latin typeface="Times New Roman" pitchFamily="18" charset="0"/>
                <a:cs typeface="Times New Roman" pitchFamily="18" charset="0"/>
              </a:rPr>
              <a:t>2. Sau mỗi học kỳ, HSSV bị buộc thôi học nếu thuộc một trong những trường hợp sau đây:</a:t>
            </a:r>
            <a:endParaRPr lang="en-US" sz="2000">
              <a:solidFill>
                <a:srgbClr val="0000CC"/>
              </a:solidFill>
              <a:latin typeface="Times New Roman" pitchFamily="18" charset="0"/>
              <a:cs typeface="Times New Roman" pitchFamily="18" charset="0"/>
            </a:endParaRPr>
          </a:p>
          <a:p>
            <a:pPr marL="0" indent="0" algn="just">
              <a:buNone/>
            </a:pPr>
            <a:r>
              <a:rPr lang="vi-VN" sz="2000">
                <a:solidFill>
                  <a:srgbClr val="0000CC"/>
                </a:solidFill>
                <a:latin typeface="Times New Roman" pitchFamily="18" charset="0"/>
                <a:cs typeface="Times New Roman" pitchFamily="18" charset="0"/>
              </a:rPr>
              <a:t>a) Có số lần cảnh báo kết quả học tập vượt quá </a:t>
            </a:r>
            <a:r>
              <a:rPr lang="en-US" sz="2000">
                <a:solidFill>
                  <a:srgbClr val="0000CC"/>
                </a:solidFill>
                <a:latin typeface="Times New Roman" pitchFamily="18" charset="0"/>
                <a:cs typeface="Times New Roman" pitchFamily="18" charset="0"/>
              </a:rPr>
              <a:t>2 lần</a:t>
            </a:r>
            <a:r>
              <a:rPr lang="vi-VN" sz="2000">
                <a:solidFill>
                  <a:srgbClr val="0000CC"/>
                </a:solidFill>
                <a:latin typeface="Times New Roman" pitchFamily="18" charset="0"/>
                <a:cs typeface="Times New Roman" pitchFamily="18" charset="0"/>
              </a:rPr>
              <a:t>;</a:t>
            </a:r>
            <a:endParaRPr lang="en-US" sz="2000">
              <a:solidFill>
                <a:srgbClr val="0000CC"/>
              </a:solidFill>
              <a:latin typeface="Times New Roman" pitchFamily="18" charset="0"/>
              <a:cs typeface="Times New Roman" pitchFamily="18" charset="0"/>
            </a:endParaRPr>
          </a:p>
          <a:p>
            <a:pPr marL="0" indent="0" algn="just">
              <a:buNone/>
            </a:pPr>
            <a:r>
              <a:rPr lang="vi-VN" sz="2000">
                <a:solidFill>
                  <a:srgbClr val="0000CC"/>
                </a:solidFill>
                <a:latin typeface="Times New Roman" pitchFamily="18" charset="0"/>
                <a:cs typeface="Times New Roman" pitchFamily="18" charset="0"/>
              </a:rPr>
              <a:t>b) Đã hết quỹ thời gian tối đa để hoàn thành chương trình được quy </a:t>
            </a:r>
            <a:r>
              <a:rPr lang="vi-VN" sz="2000">
                <a:solidFill>
                  <a:srgbClr val="0000CC"/>
                </a:solidFill>
                <a:latin typeface="Times New Roman" pitchFamily="18" charset="0"/>
                <a:cs typeface="Times New Roman" pitchFamily="18" charset="0"/>
              </a:rPr>
              <a:t>định </a:t>
            </a:r>
            <a:r>
              <a:rPr lang="en-US" sz="2000" i="1" smtClean="0">
                <a:solidFill>
                  <a:srgbClr val="0000CC"/>
                </a:solidFill>
                <a:latin typeface="Times New Roman" pitchFamily="18" charset="0"/>
                <a:cs typeface="Times New Roman" pitchFamily="18" charset="0"/>
              </a:rPr>
              <a:t>(</a:t>
            </a:r>
            <a:r>
              <a:rPr lang="en-US" sz="2000" i="1">
                <a:solidFill>
                  <a:srgbClr val="0000CC"/>
                </a:solidFill>
                <a:latin typeface="Times New Roman" pitchFamily="18" charset="0"/>
                <a:cs typeface="Times New Roman" pitchFamily="18" charset="0"/>
              </a:rPr>
              <a:t>Thời gian tối đa đối với trình độ trung cấp</a:t>
            </a:r>
            <a:r>
              <a:rPr lang="en-US" sz="2000" i="1">
                <a:solidFill>
                  <a:srgbClr val="0000CC"/>
                </a:solidFill>
                <a:latin typeface="Times New Roman" pitchFamily="18" charset="0"/>
                <a:cs typeface="Times New Roman" pitchFamily="18" charset="0"/>
              </a:rPr>
              <a:t>: </a:t>
            </a:r>
            <a:r>
              <a:rPr lang="en-US" sz="2000" i="1" smtClean="0">
                <a:solidFill>
                  <a:srgbClr val="0000CC"/>
                </a:solidFill>
                <a:latin typeface="Times New Roman" pitchFamily="18" charset="0"/>
                <a:cs typeface="Times New Roman" pitchFamily="18" charset="0"/>
              </a:rPr>
              <a:t>06 </a:t>
            </a:r>
            <a:r>
              <a:rPr lang="en-US" sz="2000" i="1">
                <a:solidFill>
                  <a:srgbClr val="0000CC"/>
                </a:solidFill>
                <a:latin typeface="Times New Roman" pitchFamily="18" charset="0"/>
                <a:cs typeface="Times New Roman" pitchFamily="18" charset="0"/>
              </a:rPr>
              <a:t>năm đối với hệ 03 </a:t>
            </a:r>
            <a:r>
              <a:rPr lang="en-US" sz="2000" i="1">
                <a:solidFill>
                  <a:srgbClr val="0000CC"/>
                </a:solidFill>
                <a:latin typeface="Times New Roman" pitchFamily="18" charset="0"/>
                <a:cs typeface="Times New Roman" pitchFamily="18" charset="0"/>
              </a:rPr>
              <a:t>năm</a:t>
            </a:r>
            <a:r>
              <a:rPr lang="en-US" sz="2000" i="1" smtClean="0">
                <a:solidFill>
                  <a:srgbClr val="0000CC"/>
                </a:solidFill>
                <a:latin typeface="Times New Roman" pitchFamily="18" charset="0"/>
                <a:cs typeface="Times New Roman" pitchFamily="18" charset="0"/>
              </a:rPr>
              <a:t>)</a:t>
            </a:r>
            <a:r>
              <a:rPr lang="vi-VN" sz="2000" i="1" smtClean="0">
                <a:solidFill>
                  <a:srgbClr val="0000CC"/>
                </a:solidFill>
                <a:latin typeface="Times New Roman" pitchFamily="18" charset="0"/>
                <a:cs typeface="Times New Roman" pitchFamily="18" charset="0"/>
              </a:rPr>
              <a:t>;</a:t>
            </a:r>
            <a:endParaRPr lang="en-US" sz="2000" i="1">
              <a:solidFill>
                <a:srgbClr val="0000CC"/>
              </a:solidFill>
              <a:latin typeface="Times New Roman" pitchFamily="18" charset="0"/>
              <a:cs typeface="Times New Roman" pitchFamily="18" charset="0"/>
            </a:endParaRPr>
          </a:p>
          <a:p>
            <a:pPr marL="0" indent="0" algn="just">
              <a:buNone/>
            </a:pPr>
            <a:r>
              <a:rPr lang="vi-VN" sz="2000">
                <a:solidFill>
                  <a:srgbClr val="0000CC"/>
                </a:solidFill>
                <a:latin typeface="Times New Roman" pitchFamily="18" charset="0"/>
                <a:cs typeface="Times New Roman" pitchFamily="18" charset="0"/>
              </a:rPr>
              <a:t>c) Bị kỷ luật ở mức buộc thôi học.</a:t>
            </a:r>
            <a:endParaRPr lang="en-US" sz="2000">
              <a:solidFill>
                <a:srgbClr val="0000CC"/>
              </a:solidFill>
              <a:latin typeface="Times New Roman" pitchFamily="18" charset="0"/>
              <a:cs typeface="Times New Roman" pitchFamily="18" charset="0"/>
            </a:endParaRPr>
          </a:p>
          <a:p>
            <a:endParaRPr lang="en-US"/>
          </a:p>
        </p:txBody>
      </p:sp>
      <p:sp>
        <p:nvSpPr>
          <p:cNvPr id="4" name="Title 1"/>
          <p:cNvSpPr>
            <a:spLocks noGrp="1"/>
          </p:cNvSpPr>
          <p:nvPr>
            <p:ph type="title"/>
          </p:nvPr>
        </p:nvSpPr>
        <p:spPr>
          <a:xfrm>
            <a:off x="1143000" y="218364"/>
            <a:ext cx="6850298" cy="875606"/>
          </a:xfrm>
        </p:spPr>
        <p:txBody>
          <a:bodyPr>
            <a:normAutofit/>
          </a:bodyPr>
          <a:lstStyle/>
          <a:p>
            <a:pPr algn="ctr"/>
            <a:r>
              <a:rPr lang="en-US" sz="4000" b="1">
                <a:solidFill>
                  <a:srgbClr val="0000CC"/>
                </a:solidFill>
              </a:rPr>
              <a:t>QUY CHẾ ĐÀO TẠO</a:t>
            </a:r>
            <a:endParaRPr lang="en-US" sz="4000"/>
          </a:p>
        </p:txBody>
      </p:sp>
    </p:spTree>
    <p:extLst>
      <p:ext uri="{BB962C8B-B14F-4D97-AF65-F5344CB8AC3E}">
        <p14:creationId xmlns:p14="http://schemas.microsoft.com/office/powerpoint/2010/main" val="3635007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6648" y="163772"/>
            <a:ext cx="6850298" cy="780071"/>
          </a:xfrm>
        </p:spPr>
        <p:txBody>
          <a:bodyPr>
            <a:normAutofit/>
          </a:bodyPr>
          <a:lstStyle/>
          <a:p>
            <a:pPr algn="ctr"/>
            <a:r>
              <a:rPr lang="en-US" sz="4000" b="1">
                <a:solidFill>
                  <a:srgbClr val="0000CC"/>
                </a:solidFill>
              </a:rPr>
              <a:t>QUY CHẾ ĐÀO TẠO</a:t>
            </a:r>
            <a:endParaRPr lang="en-US" sz="4000"/>
          </a:p>
        </p:txBody>
      </p:sp>
      <p:sp>
        <p:nvSpPr>
          <p:cNvPr id="3" name="Content Placeholder 2"/>
          <p:cNvSpPr>
            <a:spLocks noGrp="1"/>
          </p:cNvSpPr>
          <p:nvPr>
            <p:ph idx="1"/>
          </p:nvPr>
        </p:nvSpPr>
        <p:spPr>
          <a:xfrm>
            <a:off x="300251" y="1485901"/>
            <a:ext cx="8584442" cy="4655592"/>
          </a:xfrm>
        </p:spPr>
        <p:txBody>
          <a:bodyPr/>
          <a:lstStyle/>
          <a:p>
            <a:pPr marL="0" indent="0">
              <a:buNone/>
            </a:pPr>
            <a:r>
              <a:rPr lang="vi-VN" sz="2400" b="1">
                <a:solidFill>
                  <a:srgbClr val="0000CC"/>
                </a:solidFill>
                <a:latin typeface="Times New Roman" pitchFamily="18" charset="0"/>
                <a:cs typeface="Times New Roman" pitchFamily="18" charset="0"/>
              </a:rPr>
              <a:t>Điều kiện tốt nghiệp</a:t>
            </a:r>
            <a:endParaRPr lang="en-US" sz="2400">
              <a:solidFill>
                <a:srgbClr val="0000CC"/>
              </a:solidFill>
              <a:latin typeface="Times New Roman" pitchFamily="18" charset="0"/>
              <a:cs typeface="Times New Roman" pitchFamily="18" charset="0"/>
            </a:endParaRPr>
          </a:p>
          <a:p>
            <a:pPr marL="0" indent="0" algn="just">
              <a:buNone/>
            </a:pPr>
            <a:r>
              <a:rPr lang="en-US" sz="2400" smtClean="0">
                <a:solidFill>
                  <a:srgbClr val="0000CC"/>
                </a:solidFill>
                <a:latin typeface="Times New Roman" pitchFamily="18" charset="0"/>
                <a:cs typeface="Times New Roman" pitchFamily="18" charset="0"/>
              </a:rPr>
              <a:t>a</a:t>
            </a:r>
            <a:r>
              <a:rPr lang="vi-VN" sz="2400">
                <a:solidFill>
                  <a:srgbClr val="0000CC"/>
                </a:solidFill>
                <a:latin typeface="Times New Roman" pitchFamily="18" charset="0"/>
                <a:cs typeface="Times New Roman" pitchFamily="18" charset="0"/>
              </a:rPr>
              <a:t>) Không trong </a:t>
            </a:r>
            <a:r>
              <a:rPr lang="vi-VN" sz="2400">
                <a:solidFill>
                  <a:srgbClr val="0000CC"/>
                </a:solidFill>
                <a:latin typeface="Times New Roman" pitchFamily="18" charset="0"/>
                <a:cs typeface="Times New Roman" pitchFamily="18" charset="0"/>
              </a:rPr>
              <a:t>thời </a:t>
            </a:r>
            <a:r>
              <a:rPr lang="vi-VN" sz="2400" smtClean="0">
                <a:solidFill>
                  <a:srgbClr val="0000CC"/>
                </a:solidFill>
                <a:latin typeface="Times New Roman" pitchFamily="18" charset="0"/>
                <a:cs typeface="Times New Roman" pitchFamily="18" charset="0"/>
              </a:rPr>
              <a:t>gian </a:t>
            </a:r>
            <a:r>
              <a:rPr lang="vi-VN" sz="2400">
                <a:solidFill>
                  <a:srgbClr val="0000CC"/>
                </a:solidFill>
                <a:latin typeface="Times New Roman" pitchFamily="18" charset="0"/>
                <a:cs typeface="Times New Roman" pitchFamily="18" charset="0"/>
              </a:rPr>
              <a:t>bị kỷ luật từ mức đình chỉ học tập có thời hạn </a:t>
            </a:r>
            <a:r>
              <a:rPr lang="vi-VN" sz="2400">
                <a:solidFill>
                  <a:srgbClr val="0000CC"/>
                </a:solidFill>
                <a:latin typeface="Times New Roman" pitchFamily="18" charset="0"/>
                <a:cs typeface="Times New Roman" pitchFamily="18" charset="0"/>
              </a:rPr>
              <a:t>trở </a:t>
            </a:r>
            <a:r>
              <a:rPr lang="vi-VN" sz="2400" smtClean="0">
                <a:solidFill>
                  <a:srgbClr val="0000CC"/>
                </a:solidFill>
                <a:latin typeface="Times New Roman" pitchFamily="18" charset="0"/>
                <a:cs typeface="Times New Roman" pitchFamily="18" charset="0"/>
              </a:rPr>
              <a:t>lên</a:t>
            </a:r>
            <a:r>
              <a:rPr lang="en-US" sz="2400" smtClean="0">
                <a:solidFill>
                  <a:srgbClr val="0000CC"/>
                </a:solidFill>
                <a:latin typeface="Times New Roman" pitchFamily="18" charset="0"/>
                <a:cs typeface="Times New Roman" pitchFamily="18" charset="0"/>
              </a:rPr>
              <a:t> hoặc</a:t>
            </a:r>
            <a:r>
              <a:rPr lang="vi-VN" sz="2400" smtClean="0">
                <a:solidFill>
                  <a:srgbClr val="0000CC"/>
                </a:solidFill>
                <a:latin typeface="Times New Roman" pitchFamily="18" charset="0"/>
                <a:cs typeface="Times New Roman" pitchFamily="18" charset="0"/>
              </a:rPr>
              <a:t> </a:t>
            </a:r>
            <a:r>
              <a:rPr lang="vi-VN" sz="2400">
                <a:solidFill>
                  <a:srgbClr val="0000CC"/>
                </a:solidFill>
                <a:latin typeface="Times New Roman" pitchFamily="18" charset="0"/>
                <a:cs typeface="Times New Roman" pitchFamily="18" charset="0"/>
              </a:rPr>
              <a:t>bị truy cứu trách nhiệm hình sự;</a:t>
            </a:r>
            <a:endParaRPr lang="en-US" sz="2400">
              <a:solidFill>
                <a:srgbClr val="0000CC"/>
              </a:solidFill>
              <a:latin typeface="Times New Roman" pitchFamily="18" charset="0"/>
              <a:cs typeface="Times New Roman" pitchFamily="18" charset="0"/>
            </a:endParaRPr>
          </a:p>
          <a:p>
            <a:pPr marL="0" indent="0" algn="just">
              <a:buNone/>
            </a:pPr>
            <a:r>
              <a:rPr lang="vi-VN" sz="2400">
                <a:solidFill>
                  <a:srgbClr val="0000CC"/>
                </a:solidFill>
                <a:latin typeface="Times New Roman" pitchFamily="18" charset="0"/>
                <a:cs typeface="Times New Roman" pitchFamily="18" charset="0"/>
              </a:rPr>
              <a:t>b) Tích lũy đủ số </a:t>
            </a:r>
            <a:r>
              <a:rPr lang="en-US" sz="2400">
                <a:solidFill>
                  <a:srgbClr val="0000CC"/>
                </a:solidFill>
                <a:latin typeface="Times New Roman" pitchFamily="18" charset="0"/>
                <a:cs typeface="Times New Roman" pitchFamily="18" charset="0"/>
              </a:rPr>
              <a:t>môn học </a:t>
            </a:r>
            <a:r>
              <a:rPr lang="vi-VN" sz="2400">
                <a:solidFill>
                  <a:srgbClr val="0000CC"/>
                </a:solidFill>
                <a:latin typeface="Times New Roman" pitchFamily="18" charset="0"/>
                <a:cs typeface="Times New Roman" pitchFamily="18" charset="0"/>
              </a:rPr>
              <a:t>và khối lượng tín chỉ quy định cho chương trình đào tạo;</a:t>
            </a:r>
            <a:endParaRPr lang="en-US" sz="2400">
              <a:solidFill>
                <a:srgbClr val="0000CC"/>
              </a:solidFill>
              <a:latin typeface="Times New Roman" pitchFamily="18" charset="0"/>
              <a:cs typeface="Times New Roman" pitchFamily="18" charset="0"/>
            </a:endParaRPr>
          </a:p>
          <a:p>
            <a:pPr marL="0" indent="0" algn="just">
              <a:buNone/>
            </a:pPr>
            <a:r>
              <a:rPr lang="vi-VN" sz="2400">
                <a:solidFill>
                  <a:srgbClr val="0000CC"/>
                </a:solidFill>
                <a:latin typeface="Times New Roman" pitchFamily="18" charset="0"/>
                <a:cs typeface="Times New Roman" pitchFamily="18" charset="0"/>
              </a:rPr>
              <a:t>c) </a:t>
            </a:r>
            <a:r>
              <a:rPr lang="vi-VN" sz="2400" b="1">
                <a:solidFill>
                  <a:srgbClr val="0000CC"/>
                </a:solidFill>
                <a:latin typeface="Times New Roman" pitchFamily="18" charset="0"/>
                <a:cs typeface="Times New Roman" pitchFamily="18" charset="0"/>
              </a:rPr>
              <a:t>Điểm trung bình chung tích lũy của toàn khóa học đạt từ 5,50 trở lên; </a:t>
            </a:r>
            <a:endParaRPr lang="en-US" sz="2400" b="1">
              <a:solidFill>
                <a:srgbClr val="0000CC"/>
              </a:solidFill>
              <a:latin typeface="Times New Roman" pitchFamily="18" charset="0"/>
              <a:cs typeface="Times New Roman" pitchFamily="18" charset="0"/>
            </a:endParaRPr>
          </a:p>
          <a:p>
            <a:pPr marL="0" indent="0" algn="just">
              <a:buNone/>
            </a:pPr>
            <a:r>
              <a:rPr lang="vi-VN" sz="2400">
                <a:solidFill>
                  <a:srgbClr val="0000CC"/>
                </a:solidFill>
                <a:latin typeface="Times New Roman" pitchFamily="18" charset="0"/>
                <a:cs typeface="Times New Roman" pitchFamily="18" charset="0"/>
              </a:rPr>
              <a:t>d) </a:t>
            </a:r>
            <a:r>
              <a:rPr lang="en-US" sz="2400">
                <a:solidFill>
                  <a:srgbClr val="0000CC"/>
                </a:solidFill>
                <a:latin typeface="Times New Roman" pitchFamily="18" charset="0"/>
                <a:cs typeface="Times New Roman" pitchFamily="18" charset="0"/>
              </a:rPr>
              <a:t>H</a:t>
            </a:r>
            <a:r>
              <a:rPr lang="vi-VN" sz="2400">
                <a:solidFill>
                  <a:srgbClr val="0000CC"/>
                </a:solidFill>
                <a:latin typeface="Times New Roman" pitchFamily="18" charset="0"/>
                <a:cs typeface="Times New Roman" pitchFamily="18" charset="0"/>
              </a:rPr>
              <a:t>oàn thành học phần Giáo dục quốc phòng - an ninh, Giáo dục thể chất</a:t>
            </a:r>
            <a:r>
              <a:rPr lang="en-US" sz="2400">
                <a:solidFill>
                  <a:srgbClr val="0000CC"/>
                </a:solidFill>
                <a:latin typeface="Times New Roman" pitchFamily="18" charset="0"/>
                <a:cs typeface="Times New Roman" pitchFamily="18" charset="0"/>
              </a:rPr>
              <a:t>, Kỹ năng mềm do trường cấp; </a:t>
            </a:r>
          </a:p>
          <a:p>
            <a:endParaRPr lang="en-US"/>
          </a:p>
          <a:p>
            <a:endParaRPr lang="en-US"/>
          </a:p>
        </p:txBody>
      </p:sp>
    </p:spTree>
    <p:extLst>
      <p:ext uri="{BB962C8B-B14F-4D97-AF65-F5344CB8AC3E}">
        <p14:creationId xmlns:p14="http://schemas.microsoft.com/office/powerpoint/2010/main" val="2498575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3899" y="1187355"/>
            <a:ext cx="8570794" cy="5049672"/>
          </a:xfrm>
        </p:spPr>
        <p:txBody>
          <a:bodyPr>
            <a:normAutofit/>
          </a:bodyPr>
          <a:lstStyle/>
          <a:p>
            <a:pPr marL="0" indent="0" algn="just">
              <a:buNone/>
            </a:pPr>
            <a:r>
              <a:rPr lang="vi-VN" sz="2800" b="1">
                <a:solidFill>
                  <a:srgbClr val="0000CC"/>
                </a:solidFill>
                <a:latin typeface="Times New Roman" pitchFamily="18" charset="0"/>
                <a:cs typeface="Times New Roman" pitchFamily="18" charset="0"/>
              </a:rPr>
              <a:t>Điều kiện tốt nghiệp</a:t>
            </a:r>
            <a:endParaRPr lang="en-US" sz="2800">
              <a:solidFill>
                <a:srgbClr val="0000CC"/>
              </a:solidFill>
              <a:latin typeface="Times New Roman" pitchFamily="18" charset="0"/>
              <a:cs typeface="Times New Roman" pitchFamily="18" charset="0"/>
            </a:endParaRPr>
          </a:p>
          <a:p>
            <a:pPr marL="0" indent="0" algn="just">
              <a:buNone/>
            </a:pPr>
            <a:r>
              <a:rPr lang="en-US" sz="2800">
                <a:solidFill>
                  <a:srgbClr val="0000CC"/>
                </a:solidFill>
                <a:latin typeface="Times New Roman" pitchFamily="18" charset="0"/>
                <a:cs typeface="Times New Roman" pitchFamily="18" charset="0"/>
              </a:rPr>
              <a:t>f) </a:t>
            </a:r>
            <a:r>
              <a:rPr lang="vi-VN" sz="2800">
                <a:solidFill>
                  <a:srgbClr val="0000CC"/>
                </a:solidFill>
                <a:latin typeface="Times New Roman" pitchFamily="18" charset="0"/>
                <a:cs typeface="Times New Roman" pitchFamily="18" charset="0"/>
              </a:rPr>
              <a:t>Học sinh chưa có bằng tốt nghiệp THPT, phải thi thêm </a:t>
            </a:r>
            <a:r>
              <a:rPr lang="en-US" sz="2800">
                <a:solidFill>
                  <a:srgbClr val="0000CC"/>
                </a:solidFill>
                <a:latin typeface="Times New Roman" pitchFamily="18" charset="0"/>
                <a:cs typeface="Times New Roman" pitchFamily="18" charset="0"/>
              </a:rPr>
              <a:t>tốt nghiệp </a:t>
            </a:r>
            <a:r>
              <a:rPr lang="vi-VN" sz="2800">
                <a:solidFill>
                  <a:srgbClr val="0000CC"/>
                </a:solidFill>
                <a:latin typeface="Times New Roman" pitchFamily="18" charset="0"/>
                <a:cs typeface="Times New Roman" pitchFamily="18" charset="0"/>
              </a:rPr>
              <a:t>văn hóa </a:t>
            </a:r>
            <a:r>
              <a:rPr lang="en-US" sz="2800">
                <a:solidFill>
                  <a:srgbClr val="0000CC"/>
                </a:solidFill>
                <a:latin typeface="Times New Roman" pitchFamily="18" charset="0"/>
                <a:cs typeface="Times New Roman" pitchFamily="18" charset="0"/>
              </a:rPr>
              <a:t>gồm </a:t>
            </a:r>
            <a:r>
              <a:rPr lang="vi-VN" sz="2800">
                <a:solidFill>
                  <a:srgbClr val="0000CC"/>
                </a:solidFill>
                <a:latin typeface="Times New Roman" pitchFamily="18" charset="0"/>
                <a:cs typeface="Times New Roman" pitchFamily="18" charset="0"/>
              </a:rPr>
              <a:t>03 môn </a:t>
            </a:r>
            <a:r>
              <a:rPr lang="en-US" sz="2800">
                <a:solidFill>
                  <a:srgbClr val="0000CC"/>
                </a:solidFill>
                <a:latin typeface="Times New Roman" pitchFamily="18" charset="0"/>
                <a:cs typeface="Times New Roman" pitchFamily="18" charset="0"/>
              </a:rPr>
              <a:t>Toán, Lý, Hóa </a:t>
            </a:r>
            <a:r>
              <a:rPr lang="vi-VN" sz="2800">
                <a:solidFill>
                  <a:srgbClr val="0000CC"/>
                </a:solidFill>
                <a:latin typeface="Times New Roman" pitchFamily="18" charset="0"/>
                <a:cs typeface="Times New Roman" pitchFamily="18" charset="0"/>
              </a:rPr>
              <a:t>được quy định trong chương </a:t>
            </a:r>
            <a:r>
              <a:rPr lang="vi-VN" sz="2800">
                <a:solidFill>
                  <a:srgbClr val="0000CC"/>
                </a:solidFill>
                <a:latin typeface="Times New Roman" pitchFamily="18" charset="0"/>
                <a:cs typeface="Times New Roman" pitchFamily="18" charset="0"/>
              </a:rPr>
              <a:t>trình</a:t>
            </a:r>
            <a:r>
              <a:rPr lang="vi-VN" sz="2800" smtClean="0">
                <a:solidFill>
                  <a:srgbClr val="0000CC"/>
                </a:solidFill>
                <a:latin typeface="Times New Roman" pitchFamily="18" charset="0"/>
                <a:cs typeface="Times New Roman" pitchFamily="18" charset="0"/>
              </a:rPr>
              <a:t>.</a:t>
            </a:r>
            <a:endParaRPr lang="en-US" sz="2800">
              <a:solidFill>
                <a:srgbClr val="0000CC"/>
              </a:solidFill>
              <a:latin typeface="Times New Roman" pitchFamily="18" charset="0"/>
              <a:cs typeface="Times New Roman" pitchFamily="18" charset="0"/>
            </a:endParaRPr>
          </a:p>
          <a:p>
            <a:pPr marL="0" indent="0" algn="just">
              <a:buNone/>
            </a:pPr>
            <a:r>
              <a:rPr lang="en-US" sz="2800">
                <a:solidFill>
                  <a:srgbClr val="0000CC"/>
                </a:solidFill>
                <a:latin typeface="Times New Roman" pitchFamily="18" charset="0"/>
                <a:cs typeface="Times New Roman" pitchFamily="18" charset="0"/>
              </a:rPr>
              <a:t>- Điều kiện dự thi tốt nghiệp văn hóa: </a:t>
            </a:r>
            <a:r>
              <a:rPr lang="vi-VN" sz="2800">
                <a:solidFill>
                  <a:srgbClr val="0000CC"/>
                </a:solidFill>
                <a:latin typeface="Times New Roman" pitchFamily="18" charset="0"/>
                <a:cs typeface="Times New Roman" pitchFamily="18" charset="0"/>
              </a:rPr>
              <a:t>Đã tích lũy đủ số </a:t>
            </a:r>
            <a:r>
              <a:rPr lang="en-US" sz="2800">
                <a:solidFill>
                  <a:srgbClr val="0000CC"/>
                </a:solidFill>
                <a:latin typeface="Times New Roman" pitchFamily="18" charset="0"/>
                <a:cs typeface="Times New Roman" pitchFamily="18" charset="0"/>
              </a:rPr>
              <a:t>môn học văn hóa</a:t>
            </a:r>
            <a:r>
              <a:rPr lang="vi-VN" sz="2800">
                <a:solidFill>
                  <a:srgbClr val="0000CC"/>
                </a:solidFill>
                <a:latin typeface="Times New Roman" pitchFamily="18" charset="0"/>
                <a:cs typeface="Times New Roman" pitchFamily="18" charset="0"/>
              </a:rPr>
              <a:t> được quy định trong chương trình đào tạo và điểm của tất cả </a:t>
            </a:r>
            <a:r>
              <a:rPr lang="en-US" sz="2800">
                <a:solidFill>
                  <a:srgbClr val="0000CC"/>
                </a:solidFill>
                <a:latin typeface="Times New Roman" pitchFamily="18" charset="0"/>
                <a:cs typeface="Times New Roman" pitchFamily="18" charset="0"/>
              </a:rPr>
              <a:t>môn học đó</a:t>
            </a:r>
            <a:r>
              <a:rPr lang="vi-VN" sz="2800">
                <a:solidFill>
                  <a:srgbClr val="0000CC"/>
                </a:solidFill>
                <a:latin typeface="Times New Roman" pitchFamily="18" charset="0"/>
                <a:cs typeface="Times New Roman" pitchFamily="18" charset="0"/>
              </a:rPr>
              <a:t> phải đạt yêu </a:t>
            </a:r>
            <a:r>
              <a:rPr lang="vi-VN" sz="2800">
                <a:solidFill>
                  <a:srgbClr val="0000CC"/>
                </a:solidFill>
                <a:latin typeface="Times New Roman" pitchFamily="18" charset="0"/>
                <a:cs typeface="Times New Roman" pitchFamily="18" charset="0"/>
              </a:rPr>
              <a:t>cầu</a:t>
            </a:r>
            <a:r>
              <a:rPr lang="vi-VN" sz="2800" smtClean="0">
                <a:solidFill>
                  <a:srgbClr val="0000CC"/>
                </a:solidFill>
                <a:latin typeface="Times New Roman" pitchFamily="18" charset="0"/>
                <a:cs typeface="Times New Roman" pitchFamily="18" charset="0"/>
              </a:rPr>
              <a:t>.</a:t>
            </a:r>
            <a:endParaRPr lang="en-US" sz="2800">
              <a:solidFill>
                <a:srgbClr val="0000CC"/>
              </a:solidFill>
              <a:latin typeface="Times New Roman" pitchFamily="18" charset="0"/>
              <a:cs typeface="Times New Roman" pitchFamily="18" charset="0"/>
            </a:endParaRPr>
          </a:p>
          <a:p>
            <a:pPr marL="0" indent="0" algn="just">
              <a:buNone/>
            </a:pPr>
            <a:r>
              <a:rPr lang="vi-VN" sz="2800">
                <a:solidFill>
                  <a:srgbClr val="0000CC"/>
                </a:solidFill>
                <a:latin typeface="Times New Roman" pitchFamily="18" charset="0"/>
                <a:cs typeface="Times New Roman" pitchFamily="18" charset="0"/>
              </a:rPr>
              <a:t>- Điều kiện tốt nghiệp, công nhận tốt nghiệp văn hóa</a:t>
            </a:r>
            <a:r>
              <a:rPr lang="en-US" sz="2800">
                <a:solidFill>
                  <a:srgbClr val="0000CC"/>
                </a:solidFill>
                <a:latin typeface="Times New Roman" pitchFamily="18" charset="0"/>
                <a:cs typeface="Times New Roman" pitchFamily="18" charset="0"/>
              </a:rPr>
              <a:t>: </a:t>
            </a:r>
            <a:r>
              <a:rPr lang="vi-VN" sz="2800">
                <a:solidFill>
                  <a:srgbClr val="0000CC"/>
                </a:solidFill>
                <a:latin typeface="Times New Roman" pitchFamily="18" charset="0"/>
                <a:cs typeface="Times New Roman" pitchFamily="18" charset="0"/>
              </a:rPr>
              <a:t>Điểm của mỗi môn thi tốt nghiệp </a:t>
            </a:r>
            <a:r>
              <a:rPr lang="en-US" sz="2800">
                <a:solidFill>
                  <a:srgbClr val="0000CC"/>
                </a:solidFill>
                <a:latin typeface="Times New Roman" pitchFamily="18" charset="0"/>
                <a:cs typeface="Times New Roman" pitchFamily="18" charset="0"/>
              </a:rPr>
              <a:t>văn hóa </a:t>
            </a:r>
            <a:r>
              <a:rPr lang="vi-VN" sz="2800">
                <a:solidFill>
                  <a:srgbClr val="0000CC"/>
                </a:solidFill>
                <a:latin typeface="Times New Roman" pitchFamily="18" charset="0"/>
                <a:cs typeface="Times New Roman" pitchFamily="18" charset="0"/>
              </a:rPr>
              <a:t>phải đạt từ 5,0 điểm trở lên</a:t>
            </a:r>
            <a:r>
              <a:rPr lang="en-US" sz="2800">
                <a:solidFill>
                  <a:srgbClr val="0000CC"/>
                </a:solidFill>
                <a:latin typeface="Times New Roman" pitchFamily="18" charset="0"/>
                <a:cs typeface="Times New Roman" pitchFamily="18" charset="0"/>
              </a:rPr>
              <a:t>.</a:t>
            </a:r>
          </a:p>
          <a:p>
            <a:endParaRPr lang="en-US"/>
          </a:p>
        </p:txBody>
      </p:sp>
      <p:sp>
        <p:nvSpPr>
          <p:cNvPr id="4" name="Title 1"/>
          <p:cNvSpPr>
            <a:spLocks noGrp="1"/>
          </p:cNvSpPr>
          <p:nvPr>
            <p:ph type="title"/>
          </p:nvPr>
        </p:nvSpPr>
        <p:spPr>
          <a:xfrm>
            <a:off x="1156648" y="218363"/>
            <a:ext cx="6850298" cy="793719"/>
          </a:xfrm>
        </p:spPr>
        <p:txBody>
          <a:bodyPr>
            <a:normAutofit/>
          </a:bodyPr>
          <a:lstStyle/>
          <a:p>
            <a:pPr algn="ctr"/>
            <a:r>
              <a:rPr lang="en-US" sz="4000" b="1">
                <a:solidFill>
                  <a:srgbClr val="0000CC"/>
                </a:solidFill>
              </a:rPr>
              <a:t>QUY CHẾ ĐÀO TẠO</a:t>
            </a:r>
            <a:endParaRPr lang="en-US" sz="4000"/>
          </a:p>
        </p:txBody>
      </p:sp>
    </p:spTree>
    <p:extLst>
      <p:ext uri="{BB962C8B-B14F-4D97-AF65-F5344CB8AC3E}">
        <p14:creationId xmlns:p14="http://schemas.microsoft.com/office/powerpoint/2010/main" val="2796307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1194" y="1485901"/>
            <a:ext cx="8611737" cy="4764774"/>
          </a:xfrm>
        </p:spPr>
        <p:txBody>
          <a:bodyPr>
            <a:normAutofit lnSpcReduction="10000"/>
          </a:bodyPr>
          <a:lstStyle/>
          <a:p>
            <a:pPr marL="0" indent="0" algn="just">
              <a:buNone/>
            </a:pPr>
            <a:r>
              <a:rPr lang="vi-VN" sz="2400" b="1">
                <a:solidFill>
                  <a:srgbClr val="0000CC"/>
                </a:solidFill>
                <a:latin typeface="Times New Roman" pitchFamily="18" charset="0"/>
                <a:cs typeface="Times New Roman" pitchFamily="18" charset="0"/>
              </a:rPr>
              <a:t>Điều kiện tốt nghiệp</a:t>
            </a:r>
            <a:endParaRPr lang="en-US" sz="2400">
              <a:solidFill>
                <a:srgbClr val="0000CC"/>
              </a:solidFill>
              <a:latin typeface="Times New Roman" pitchFamily="18" charset="0"/>
              <a:cs typeface="Times New Roman" pitchFamily="18" charset="0"/>
            </a:endParaRPr>
          </a:p>
          <a:p>
            <a:pPr marL="0" indent="0" algn="just">
              <a:buNone/>
            </a:pPr>
            <a:r>
              <a:rPr lang="en-US" sz="2400" smtClean="0">
                <a:solidFill>
                  <a:srgbClr val="0000CC"/>
                </a:solidFill>
                <a:latin typeface="Times New Roman" pitchFamily="18" charset="0"/>
                <a:cs typeface="Times New Roman" pitchFamily="18" charset="0"/>
              </a:rPr>
              <a:t>- </a:t>
            </a:r>
            <a:r>
              <a:rPr lang="en-US" sz="2800" b="1">
                <a:solidFill>
                  <a:srgbClr val="0000CC"/>
                </a:solidFill>
                <a:latin typeface="Times New Roman" pitchFamily="18" charset="0"/>
                <a:cs typeface="Times New Roman" pitchFamily="18" charset="0"/>
              </a:rPr>
              <a:t>Kỹ năng</a:t>
            </a:r>
            <a:r>
              <a:rPr lang="en-US" sz="2800">
                <a:solidFill>
                  <a:srgbClr val="0000CC"/>
                </a:solidFill>
                <a:latin typeface="Times New Roman" pitchFamily="18" charset="0"/>
                <a:cs typeface="Times New Roman" pitchFamily="18" charset="0"/>
              </a:rPr>
              <a:t>: đạt bậc 2/5 của tiêu chuẩn kỹ năng nghề quốc gia;</a:t>
            </a:r>
          </a:p>
          <a:p>
            <a:pPr marL="0" indent="0" algn="just">
              <a:buNone/>
            </a:pPr>
            <a:r>
              <a:rPr lang="en-US" sz="2800">
                <a:solidFill>
                  <a:srgbClr val="0000CC"/>
                </a:solidFill>
                <a:latin typeface="Times New Roman" pitchFamily="18" charset="0"/>
                <a:cs typeface="Times New Roman" pitchFamily="18" charset="0"/>
              </a:rPr>
              <a:t>- </a:t>
            </a:r>
            <a:r>
              <a:rPr lang="en-US" sz="2800" b="1">
                <a:solidFill>
                  <a:srgbClr val="0000CC"/>
                </a:solidFill>
                <a:latin typeface="Times New Roman" pitchFamily="18" charset="0"/>
                <a:cs typeface="Times New Roman" pitchFamily="18" charset="0"/>
              </a:rPr>
              <a:t>Ngoại ngữ</a:t>
            </a:r>
            <a:r>
              <a:rPr lang="en-US" sz="2800">
                <a:solidFill>
                  <a:srgbClr val="0000CC"/>
                </a:solidFill>
                <a:latin typeface="Times New Roman" pitchFamily="18" charset="0"/>
                <a:cs typeface="Times New Roman" pitchFamily="18" charset="0"/>
              </a:rPr>
              <a:t>: có </a:t>
            </a:r>
            <a:r>
              <a:rPr lang="vi-VN" sz="2800">
                <a:solidFill>
                  <a:srgbClr val="0000CC"/>
                </a:solidFill>
                <a:latin typeface="Times New Roman" pitchFamily="18" charset="0"/>
                <a:cs typeface="Times New Roman" pitchFamily="18" charset="0"/>
              </a:rPr>
              <a:t>năng lực </a:t>
            </a:r>
            <a:r>
              <a:rPr lang="en-US" sz="2800">
                <a:solidFill>
                  <a:srgbClr val="0000CC"/>
                </a:solidFill>
                <a:latin typeface="Times New Roman" pitchFamily="18" charset="0"/>
                <a:cs typeface="Times New Roman" pitchFamily="18" charset="0"/>
              </a:rPr>
              <a:t>ngoại ngữ b</a:t>
            </a:r>
            <a:r>
              <a:rPr lang="vi-VN" sz="2800">
                <a:solidFill>
                  <a:srgbClr val="0000CC"/>
                </a:solidFill>
                <a:latin typeface="Times New Roman" pitchFamily="18" charset="0"/>
                <a:cs typeface="Times New Roman" pitchFamily="18" charset="0"/>
              </a:rPr>
              <a:t>ậc 1</a:t>
            </a:r>
            <a:r>
              <a:rPr lang="en-US" sz="2800">
                <a:solidFill>
                  <a:srgbClr val="0000CC"/>
                </a:solidFill>
                <a:latin typeface="Times New Roman" pitchFamily="18" charset="0"/>
                <a:cs typeface="Times New Roman" pitchFamily="18" charset="0"/>
              </a:rPr>
              <a:t>/6</a:t>
            </a:r>
            <a:r>
              <a:rPr lang="vi-VN" sz="2800">
                <a:solidFill>
                  <a:srgbClr val="0000CC"/>
                </a:solidFill>
                <a:latin typeface="Times New Roman" pitchFamily="18" charset="0"/>
                <a:cs typeface="Times New Roman" pitchFamily="18" charset="0"/>
              </a:rPr>
              <a:t> khung năng lực ngoại ngữ </a:t>
            </a:r>
            <a:r>
              <a:rPr lang="en-US" sz="2800">
                <a:solidFill>
                  <a:srgbClr val="0000CC"/>
                </a:solidFill>
                <a:latin typeface="Times New Roman" pitchFamily="18" charset="0"/>
                <a:cs typeface="Times New Roman" pitchFamily="18" charset="0"/>
              </a:rPr>
              <a:t>của</a:t>
            </a:r>
            <a:r>
              <a:rPr lang="vi-VN" sz="2800">
                <a:solidFill>
                  <a:srgbClr val="0000CC"/>
                </a:solidFill>
                <a:latin typeface="Times New Roman" pitchFamily="18" charset="0"/>
                <a:cs typeface="Times New Roman" pitchFamily="18" charset="0"/>
              </a:rPr>
              <a:t> Việt Nam</a:t>
            </a:r>
            <a:r>
              <a:rPr lang="en-US" sz="2800">
                <a:solidFill>
                  <a:srgbClr val="0000CC"/>
                </a:solidFill>
                <a:latin typeface="Times New Roman" pitchFamily="18" charset="0"/>
                <a:cs typeface="Times New Roman" pitchFamily="18" charset="0"/>
              </a:rPr>
              <a:t>; trình độ ngoại ngữ tiếng Anh đạt 300 điểm TOEIC hoặc tương đương trở lên; </a:t>
            </a:r>
            <a:r>
              <a:rPr lang="vi-VN" sz="2800">
                <a:solidFill>
                  <a:srgbClr val="0000CC"/>
                </a:solidFill>
                <a:latin typeface="Times New Roman" pitchFamily="18" charset="0"/>
                <a:cs typeface="Times New Roman" pitchFamily="18" charset="0"/>
              </a:rPr>
              <a:t>Chứng chỉ Quốc gia trình độ A</a:t>
            </a:r>
            <a:r>
              <a:rPr lang="en-US" sz="2800">
                <a:solidFill>
                  <a:srgbClr val="0000CC"/>
                </a:solidFill>
                <a:latin typeface="Times New Roman" pitchFamily="18" charset="0"/>
                <a:cs typeface="Times New Roman" pitchFamily="18" charset="0"/>
              </a:rPr>
              <a:t> quốc gia hoặc g</a:t>
            </a:r>
            <a:r>
              <a:rPr lang="vi-VN" sz="2800">
                <a:solidFill>
                  <a:srgbClr val="0000CC"/>
                </a:solidFill>
                <a:latin typeface="Times New Roman" pitchFamily="18" charset="0"/>
                <a:cs typeface="Times New Roman" pitchFamily="18" charset="0"/>
              </a:rPr>
              <a:t>iấy chứng nhận do Trường cấp;</a:t>
            </a:r>
            <a:endParaRPr lang="en-US" sz="2800">
              <a:solidFill>
                <a:srgbClr val="0000CC"/>
              </a:solidFill>
              <a:latin typeface="Times New Roman" pitchFamily="18" charset="0"/>
              <a:cs typeface="Times New Roman" pitchFamily="18" charset="0"/>
            </a:endParaRPr>
          </a:p>
          <a:p>
            <a:pPr marL="0" indent="0" algn="just">
              <a:buNone/>
            </a:pPr>
            <a:r>
              <a:rPr lang="en-US" sz="2800">
                <a:solidFill>
                  <a:srgbClr val="0000CC"/>
                </a:solidFill>
                <a:latin typeface="Times New Roman" pitchFamily="18" charset="0"/>
                <a:cs typeface="Times New Roman" pitchFamily="18" charset="0"/>
              </a:rPr>
              <a:t>- </a:t>
            </a:r>
            <a:r>
              <a:rPr lang="en-US" sz="2800" b="1">
                <a:solidFill>
                  <a:srgbClr val="0000CC"/>
                </a:solidFill>
                <a:latin typeface="Times New Roman" pitchFamily="18" charset="0"/>
                <a:cs typeface="Times New Roman" pitchFamily="18" charset="0"/>
              </a:rPr>
              <a:t>Tin học</a:t>
            </a:r>
            <a:r>
              <a:rPr lang="en-US" sz="2800">
                <a:solidFill>
                  <a:srgbClr val="0000CC"/>
                </a:solidFill>
                <a:latin typeface="Times New Roman" pitchFamily="18" charset="0"/>
                <a:cs typeface="Times New Roman" pitchFamily="18" charset="0"/>
              </a:rPr>
              <a:t>: đạt tiêu chuẩn IC3 hoặc tương đương trở lên; chứng nhận tin học ứng dụng do trường cấp.</a:t>
            </a:r>
          </a:p>
          <a:p>
            <a:endParaRPr lang="en-US" sz="2800"/>
          </a:p>
        </p:txBody>
      </p:sp>
      <p:sp>
        <p:nvSpPr>
          <p:cNvPr id="4" name="Title 1"/>
          <p:cNvSpPr>
            <a:spLocks noGrp="1"/>
          </p:cNvSpPr>
          <p:nvPr>
            <p:ph type="title"/>
          </p:nvPr>
        </p:nvSpPr>
        <p:spPr>
          <a:xfrm>
            <a:off x="1170296" y="232013"/>
            <a:ext cx="6850298" cy="848310"/>
          </a:xfrm>
        </p:spPr>
        <p:txBody>
          <a:bodyPr>
            <a:normAutofit/>
          </a:bodyPr>
          <a:lstStyle/>
          <a:p>
            <a:pPr algn="ctr"/>
            <a:r>
              <a:rPr lang="en-US" sz="4000" b="1">
                <a:solidFill>
                  <a:srgbClr val="0000CC"/>
                </a:solidFill>
              </a:rPr>
              <a:t>QUY CHẾ ĐÀO TẠO</a:t>
            </a:r>
            <a:endParaRPr lang="en-US" sz="4000"/>
          </a:p>
        </p:txBody>
      </p:sp>
    </p:spTree>
    <p:extLst>
      <p:ext uri="{BB962C8B-B14F-4D97-AF65-F5344CB8AC3E}">
        <p14:creationId xmlns:p14="http://schemas.microsoft.com/office/powerpoint/2010/main" val="1578858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790" y="2511188"/>
            <a:ext cx="8407021" cy="2947916"/>
          </a:xfrm>
        </p:spPr>
        <p:txBody>
          <a:bodyPr>
            <a:normAutofit/>
          </a:bodyPr>
          <a:lstStyle/>
          <a:p>
            <a:pPr marL="34290" indent="0" algn="ctr">
              <a:buNone/>
            </a:pPr>
            <a:r>
              <a:rPr lang="en-US" sz="4800" b="1" dirty="0" smtClean="0">
                <a:solidFill>
                  <a:srgbClr val="0000CC"/>
                </a:solidFill>
                <a:latin typeface="Times New Roman" pitchFamily="18" charset="0"/>
                <a:cs typeface="Times New Roman" pitchFamily="18" charset="0"/>
              </a:rPr>
              <a:t>TRÂN TRỌNG CẢM ƠN </a:t>
            </a:r>
          </a:p>
          <a:p>
            <a:pPr marL="34290" indent="0" algn="ctr">
              <a:buNone/>
            </a:pPr>
            <a:r>
              <a:rPr lang="en-US" sz="4800" b="1" dirty="0" smtClean="0">
                <a:solidFill>
                  <a:srgbClr val="0000CC"/>
                </a:solidFill>
                <a:latin typeface="Times New Roman" pitchFamily="18" charset="0"/>
                <a:cs typeface="Times New Roman" pitchFamily="18" charset="0"/>
              </a:rPr>
              <a:t>QUÝ </a:t>
            </a:r>
            <a:r>
              <a:rPr lang="en-US" sz="4800" b="1" smtClean="0">
                <a:solidFill>
                  <a:srgbClr val="0000CC"/>
                </a:solidFill>
                <a:latin typeface="Times New Roman" pitchFamily="18" charset="0"/>
                <a:cs typeface="Times New Roman" pitchFamily="18" charset="0"/>
              </a:rPr>
              <a:t>PHỤ </a:t>
            </a:r>
            <a:r>
              <a:rPr lang="en-US" sz="4800" b="1" smtClean="0">
                <a:solidFill>
                  <a:srgbClr val="0000CC"/>
                </a:solidFill>
                <a:latin typeface="Times New Roman" pitchFamily="18" charset="0"/>
                <a:cs typeface="Times New Roman" pitchFamily="18" charset="0"/>
              </a:rPr>
              <a:t>HUYNH</a:t>
            </a:r>
            <a:endParaRPr lang="en-US" sz="4800" b="1" dirty="0">
              <a:solidFill>
                <a:srgbClr val="0000CC"/>
              </a:solidFill>
              <a:latin typeface="Times New Roman" pitchFamily="18" charset="0"/>
              <a:cs typeface="Times New Roman" pitchFamily="18" charset="0"/>
            </a:endParaRPr>
          </a:p>
          <a:p>
            <a:pPr marL="34290" indent="0" algn="ctr">
              <a:buNone/>
            </a:pPr>
            <a:r>
              <a:rPr lang="en-US" sz="4800" b="1" dirty="0" smtClean="0">
                <a:solidFill>
                  <a:srgbClr val="0000CC"/>
                </a:solidFill>
                <a:latin typeface="Times New Roman" pitchFamily="18" charset="0"/>
                <a:cs typeface="Times New Roman" pitchFamily="18" charset="0"/>
              </a:rPr>
              <a:t>ĐÃ </a:t>
            </a:r>
            <a:r>
              <a:rPr lang="en-US" sz="4800" b="1" smtClean="0">
                <a:solidFill>
                  <a:srgbClr val="0000CC"/>
                </a:solidFill>
                <a:latin typeface="Times New Roman" pitchFamily="18" charset="0"/>
                <a:cs typeface="Times New Roman" pitchFamily="18" charset="0"/>
              </a:rPr>
              <a:t>ĐẾN </a:t>
            </a:r>
            <a:r>
              <a:rPr lang="en-US" sz="4800" b="1" smtClean="0">
                <a:solidFill>
                  <a:srgbClr val="0000CC"/>
                </a:solidFill>
                <a:latin typeface="Times New Roman" pitchFamily="18" charset="0"/>
                <a:cs typeface="Times New Roman" pitchFamily="18" charset="0"/>
              </a:rPr>
              <a:t>DỰ HỌP</a:t>
            </a:r>
            <a:endParaRPr lang="en-US" sz="4800" dirty="0">
              <a:solidFill>
                <a:srgbClr val="0000CC"/>
              </a:solidFill>
              <a:latin typeface="Times New Roman" pitchFamily="18" charset="0"/>
              <a:cs typeface="Times New Roman" pitchFamily="18" charset="0"/>
            </a:endParaRPr>
          </a:p>
          <a:p>
            <a:endParaRPr lang="en-US" sz="4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0591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1</Template>
  <TotalTime>3957</TotalTime>
  <Words>902</Words>
  <Application>Microsoft Office PowerPoint</Application>
  <PresentationFormat>On-screen Show (4:3)</PresentationFormat>
  <Paragraphs>123</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Back to School 16x9</vt:lpstr>
      <vt:lpstr>PowerPoint Presentation</vt:lpstr>
      <vt:lpstr>CÁCH ĐÁNH GIÁ KẾT QUẢ HỌC TẬP THEO MÔN HỌC</vt:lpstr>
      <vt:lpstr>BÁO CÁO KẾT QUẢ HỌC TẬP HỌC KỲ I</vt:lpstr>
      <vt:lpstr>CÁCH ĐÁNH GIÁ KẾT QUẢ RÈN LUYỆN</vt:lpstr>
      <vt:lpstr>BÁO CÁO KẾT QUẢ RÈN LUYỆN  HỌC KỲ I</vt:lpstr>
      <vt:lpstr>LỊCH HỌC VÀ LỊCH THI  HỌC KỲ II, LỊCH NGHỈ HÈ</vt:lpstr>
      <vt:lpstr>MÔN HỌC ĐIỀU KIỆN</vt:lpstr>
      <vt:lpstr>HỌC LẠI</vt:lpstr>
      <vt:lpstr>QUY CHẾ ĐÀO TẠO</vt:lpstr>
      <vt:lpstr>QUY CHẾ ĐÀO TẠO</vt:lpstr>
      <vt:lpstr>QUY CHẾ ĐÀO TẠO</vt:lpstr>
      <vt:lpstr>QUY CHẾ ĐÀO TẠO</vt:lpstr>
      <vt:lpstr>QUY CHẾ ĐÀO TẠO</vt:lpstr>
      <vt:lpstr>QUY CHẾ ĐÀO TẠO</vt:lpstr>
      <vt:lpstr>QUY CHẾ ĐÀO TẠO</vt:lpstr>
      <vt:lpstr>QUY CHẾ ĐÀO TẠO</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ĐẠI CƯƠNG VỀ TÂM LÝ  VÀ TÂM LÝ HỌC NHÀ TRƯỜNG</dc:title>
  <dc:creator>Cong Tran</dc:creator>
  <cp:lastModifiedBy>Admin</cp:lastModifiedBy>
  <cp:revision>623</cp:revision>
  <cp:lastPrinted>2015-05-18T23:48:17Z</cp:lastPrinted>
  <dcterms:created xsi:type="dcterms:W3CDTF">2015-01-19T22:55:38Z</dcterms:created>
  <dcterms:modified xsi:type="dcterms:W3CDTF">2019-04-20T12:07:33Z</dcterms:modified>
</cp:coreProperties>
</file>